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8"/>
  </p:notesMasterIdLst>
  <p:handoutMasterIdLst>
    <p:handoutMasterId r:id="rId29"/>
  </p:handoutMasterIdLst>
  <p:sldIdLst>
    <p:sldId id="256" r:id="rId8"/>
    <p:sldId id="271" r:id="rId9"/>
    <p:sldId id="341" r:id="rId10"/>
    <p:sldId id="342" r:id="rId11"/>
    <p:sldId id="344" r:id="rId12"/>
    <p:sldId id="345" r:id="rId13"/>
    <p:sldId id="347" r:id="rId14"/>
    <p:sldId id="348" r:id="rId15"/>
    <p:sldId id="333" r:id="rId16"/>
    <p:sldId id="335" r:id="rId17"/>
    <p:sldId id="336" r:id="rId18"/>
    <p:sldId id="337" r:id="rId19"/>
    <p:sldId id="338" r:id="rId20"/>
    <p:sldId id="339" r:id="rId21"/>
    <p:sldId id="349" r:id="rId22"/>
    <p:sldId id="350" r:id="rId23"/>
    <p:sldId id="351" r:id="rId24"/>
    <p:sldId id="346" r:id="rId25"/>
    <p:sldId id="353" r:id="rId26"/>
    <p:sldId id="305" r:id="rId2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corded" id="{83D896B8-E2D7-4258-88B1-22605E6DD25F}">
          <p14:sldIdLst>
            <p14:sldId id="256"/>
            <p14:sldId id="271"/>
            <p14:sldId id="341"/>
            <p14:sldId id="342"/>
            <p14:sldId id="344"/>
            <p14:sldId id="345"/>
            <p14:sldId id="347"/>
            <p14:sldId id="348"/>
            <p14:sldId id="333"/>
            <p14:sldId id="335"/>
            <p14:sldId id="336"/>
            <p14:sldId id="337"/>
            <p14:sldId id="338"/>
            <p14:sldId id="339"/>
            <p14:sldId id="349"/>
            <p14:sldId id="350"/>
            <p14:sldId id="351"/>
            <p14:sldId id="346"/>
          </p14:sldIdLst>
        </p14:section>
        <p14:section name="Needs Recording" id="{C6B33D3E-6D1D-4CFD-9133-C53CEFEA494F}">
          <p14:sldIdLst>
            <p14:sldId id="353"/>
            <p14:sldId id="305"/>
          </p14:sldIdLst>
        </p14:section>
        <p14:section name="Needs scripting" id="{2BF661C5-BAEB-4A05-8CA0-AC36FC44AAD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Cantrell" initials="CC" lastIdx="1" clrIdx="0">
    <p:extLst>
      <p:ext uri="{19B8F6BF-5375-455C-9EA6-DF929625EA0E}">
        <p15:presenceInfo xmlns:p15="http://schemas.microsoft.com/office/powerpoint/2012/main" userId="0a3921c27bcf8d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55"/>
    <a:srgbClr val="00C000"/>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0" autoAdjust="0"/>
    <p:restoredTop sz="63273" autoAdjust="0"/>
  </p:normalViewPr>
  <p:slideViewPr>
    <p:cSldViewPr>
      <p:cViewPr varScale="1">
        <p:scale>
          <a:sx n="92" d="100"/>
          <a:sy n="92" d="100"/>
        </p:scale>
        <p:origin x="408" y="84"/>
      </p:cViewPr>
      <p:guideLst>
        <p:guide orient="horz" pos="1620"/>
        <p:guide pos="2880"/>
      </p:guideLst>
    </p:cSldViewPr>
  </p:slideViewPr>
  <p:outlineViewPr>
    <p:cViewPr>
      <p:scale>
        <a:sx n="33" d="100"/>
        <a:sy n="33" d="100"/>
      </p:scale>
      <p:origin x="0" y="-156"/>
    </p:cViewPr>
  </p:outlin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1/12/2020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1/12/2020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The Evolution of Object Oriented Programming.</a:t>
            </a:r>
          </a:p>
          <a:p>
            <a:pPr marL="0" indent="0">
              <a:buFontTx/>
              <a:buNone/>
            </a:pPr>
            <a:endParaRPr lang="en-US" baseline="0" dirty="0"/>
          </a:p>
          <a:p>
            <a:pPr marL="0" indent="0">
              <a:buFontTx/>
              <a:buNone/>
            </a:pPr>
            <a:r>
              <a:rPr lang="en-US" baseline="0" dirty="0"/>
              <a:t>It’s a warm summer evening circa 1972. Dennis Ritchie takes a break from writing the C programming language and sips a </a:t>
            </a:r>
            <a:r>
              <a:rPr lang="en-US" baseline="0" dirty="0" err="1"/>
              <a:t>lemonaid</a:t>
            </a:r>
            <a:r>
              <a:rPr lang="en-US" baseline="0" dirty="0"/>
              <a:t>.</a:t>
            </a:r>
          </a:p>
          <a:p>
            <a:pPr marL="0" indent="0">
              <a:buFontTx/>
              <a:buNone/>
            </a:pPr>
            <a:endParaRPr lang="en-US" baseline="0" dirty="0"/>
          </a:p>
          <a:p>
            <a:pPr marL="0" indent="0">
              <a:buFontTx/>
              <a:buNone/>
            </a:pPr>
            <a:r>
              <a:rPr lang="en-US" baseline="0" dirty="0"/>
              <a:t>Actually, the roots of OO go back to the 1960s with </a:t>
            </a:r>
            <a:r>
              <a:rPr lang="en-US" baseline="0" dirty="0" err="1"/>
              <a:t>Simula</a:t>
            </a:r>
            <a:r>
              <a:rPr lang="en-US" baseline="0" dirty="0"/>
              <a:t>. But we’ll jump into our tale of OO with C and C++. And from here we’ll witness the rise of the three major tenets of OO: Encapsulation, Inheritance, and Polymorphism.</a:t>
            </a:r>
          </a:p>
          <a:p>
            <a:pPr marL="0" indent="0">
              <a:buFontTx/>
              <a:buNone/>
            </a:pPr>
            <a:endParaRPr lang="en-US" baseline="0" dirty="0"/>
          </a:p>
          <a:p>
            <a:pPr marL="0" indent="0">
              <a:buFontTx/>
              <a:buNone/>
            </a:pPr>
            <a:r>
              <a:rPr lang="en-US" baseline="0" dirty="0"/>
              <a:t>We’ll take a quick peek under the covers and see how the computer works and how the mechanics of OO are implemented.</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go fast in this lesson, but don’t panic. The rest of the lessons in this course dive into these OO topics at a slower pace. Knowing a little about how your program really works its magic makes you a better programmer. And hopefully, this journey will be a fun one. It’s one of my favorite topics!</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structures need complex behaviors. We begin to accumulate functions that perform work on a target structure.</a:t>
            </a:r>
          </a:p>
          <a:p>
            <a:endParaRPr lang="en-US" dirty="0"/>
          </a:p>
          <a:p>
            <a:r>
              <a:rPr lang="en-US" dirty="0"/>
              <a:t>#1 Functions like “</a:t>
            </a:r>
            <a:r>
              <a:rPr lang="en-US" dirty="0" err="1"/>
              <a:t>chargeAccountFee</a:t>
            </a:r>
            <a:r>
              <a:rPr lang="en-US" dirty="0"/>
              <a:t>” that takes a pointer to a structure and subtracts a value from the balance.</a:t>
            </a:r>
          </a:p>
          <a:p>
            <a:endParaRPr lang="en-US" dirty="0"/>
          </a:p>
          <a:p>
            <a:r>
              <a:rPr lang="en-US" dirty="0"/>
              <a:t>#2 Or “</a:t>
            </a:r>
            <a:r>
              <a:rPr lang="en-US" dirty="0" err="1"/>
              <a:t>getAccountName</a:t>
            </a:r>
            <a:r>
              <a:rPr lang="en-US" dirty="0"/>
              <a:t>” that returns the name from the account.</a:t>
            </a:r>
          </a:p>
          <a:p>
            <a:endParaRPr lang="en-US" dirty="0"/>
          </a:p>
          <a:p>
            <a:r>
              <a:rPr lang="en-US" dirty="0"/>
              <a:t>#3 withdraw from account, #4 deposit into account</a:t>
            </a:r>
          </a:p>
          <a:p>
            <a:endParaRPr lang="en-US" dirty="0"/>
          </a:p>
          <a:p>
            <a:r>
              <a:rPr lang="en-US" dirty="0"/>
              <a:t>Notice all these functions take a pointer to the target memory structure.</a:t>
            </a:r>
          </a:p>
          <a:p>
            <a:endParaRPr lang="en-US" dirty="0"/>
          </a:p>
          <a:p>
            <a:r>
              <a:rPr lang="en-US" dirty="0"/>
              <a:t>Our “using” code uses the functions like this: #5 We pass the pointer to “</a:t>
            </a:r>
            <a:r>
              <a:rPr lang="en-US" dirty="0" err="1"/>
              <a:t>jan</a:t>
            </a:r>
            <a:r>
              <a:rPr lang="en-US" dirty="0"/>
              <a:t>” and the value 10. #6 the function uses the pointer we gave it to modify the target structure </a:t>
            </a:r>
            <a:r>
              <a:rPr lang="en-US" dirty="0" err="1"/>
              <a:t>jan.</a:t>
            </a:r>
            <a:endParaRPr lang="en-US" dirty="0"/>
          </a:p>
          <a:p>
            <a:endParaRPr lang="en-US" dirty="0"/>
          </a:p>
          <a:p>
            <a:r>
              <a:rPr lang="en-US" dirty="0"/>
              <a:t>#7 We use these functions to perform work on the structures instead of poking around in the structures ourselves. In this way, we don’t need to know what the specifics of the structure are – and the specifics can even change later without affecting our code.</a:t>
            </a:r>
          </a:p>
          <a:p>
            <a:endParaRPr lang="en-US" dirty="0"/>
          </a:p>
          <a:p>
            <a:r>
              <a:rPr lang="en-US" dirty="0"/>
              <a:t>Maybe charge-account-fee and withdraw-from-account do the same exact same thing – for now. Maybe they diverge in the future. And notice how our code reads more like human language: “withdraw money from </a:t>
            </a:r>
            <a:r>
              <a:rPr lang="en-US" dirty="0" err="1"/>
              <a:t>jan</a:t>
            </a:r>
            <a:r>
              <a:rPr lang="en-US" dirty="0"/>
              <a:t> and charge </a:t>
            </a:r>
            <a:r>
              <a:rPr lang="en-US" dirty="0" err="1"/>
              <a:t>jan</a:t>
            </a:r>
            <a:r>
              <a:rPr lang="en-US" dirty="0"/>
              <a:t> a fee. Deposit the money into bob and charge bob a fee.”</a:t>
            </a:r>
          </a:p>
          <a:p>
            <a:endParaRPr lang="en-US" dirty="0"/>
          </a:p>
          <a:p>
            <a:r>
              <a:rPr lang="en-US" dirty="0"/>
              <a:t>What about changing the name on an account? #8 we haven’t provided a function to do that. In fact, we don’t want using-code to do it at all. Maybe the name is a key in the database – changing it might break our code in other places. We can’t keep users from poking the structure willy </a:t>
            </a:r>
            <a:r>
              <a:rPr lang="en-US" dirty="0" err="1"/>
              <a:t>nilly</a:t>
            </a:r>
            <a:r>
              <a:rPr lang="en-US" dirty="0"/>
              <a:t>, but we insist that users use our functions – our API. And we haven’t given them one to change the name.</a:t>
            </a:r>
          </a:p>
          <a:p>
            <a:endParaRPr lang="en-US" dirty="0"/>
          </a:p>
          <a:p>
            <a:r>
              <a:rPr lang="en-US" dirty="0"/>
              <a:t>Hiding our memory structure behind code functions is called #9 encapsulation. It is one of foundation stones of object-oriented programming.</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82629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is so common and useful that C++ gives you a shortcut to less typing. You can move the function “</a:t>
            </a:r>
            <a:r>
              <a:rPr lang="en-US" dirty="0" err="1"/>
              <a:t>chargeFee</a:t>
            </a:r>
            <a:r>
              <a:rPr lang="en-US" dirty="0"/>
              <a:t>” inside the structure with the data like this #1.</a:t>
            </a:r>
          </a:p>
          <a:p>
            <a:endParaRPr lang="en-US" dirty="0"/>
          </a:p>
          <a:p>
            <a:r>
              <a:rPr lang="en-US" dirty="0"/>
              <a:t>What happened to the first argument – the pointer to the target structure? It’s still there. You just don’t have to type it. The compiler adds it for you as if it were this #2. The generated code is EXACTLY the same as before. We named the first argument “account”. Now the compiler creates a parameter named “this” -- automatically.</a:t>
            </a:r>
          </a:p>
          <a:p>
            <a:endParaRPr lang="en-US" dirty="0"/>
          </a:p>
          <a:p>
            <a:r>
              <a:rPr lang="en-US" dirty="0"/>
              <a:t>#3 It is a real value passed in for you to use. Here we use the incoming argument named “this” to subtract from the balance just as before, but with a different argument name. Of course, the compiler is smart. #4 If you leave “this” off, the compiler looks back up the scope and sees the variable in the structure and assumes you mean that one. It adds the “this” for you.</a:t>
            </a:r>
          </a:p>
          <a:p>
            <a:endParaRPr lang="en-US" dirty="0"/>
          </a:p>
          <a:p>
            <a:r>
              <a:rPr lang="en-US" dirty="0"/>
              <a:t>#5 Here is withdraw. Again, same code as before with the compiler inserting the first argument “this” automatically. You don’t see it in this code, but it’s there.</a:t>
            </a:r>
          </a:p>
          <a:p>
            <a:endParaRPr lang="en-US" dirty="0"/>
          </a:p>
          <a:p>
            <a:r>
              <a:rPr lang="en-US" dirty="0"/>
              <a:t>#6 And deposit.</a:t>
            </a:r>
          </a:p>
          <a:p>
            <a:endParaRPr lang="en-US" dirty="0"/>
          </a:p>
          <a:p>
            <a:r>
              <a:rPr lang="en-US" dirty="0"/>
              <a:t>There is also a new way to call this function. #7 Before we called the function by name passing the desired structure as the first argument. Now we can use a cleaner syntax like this: #8</a:t>
            </a:r>
          </a:p>
          <a:p>
            <a:endParaRPr lang="en-US" dirty="0"/>
          </a:p>
          <a:p>
            <a:r>
              <a:rPr lang="en-US" dirty="0"/>
              <a:t>Now it looks like we are calling a function ON the structure – as if the structure had functions of its own. #9 In reality, the compiler calls “withdraw” and uses the thing on the left of the dot as the first argument passed as “this”. Again, it produces the exact same code as before. Just the code syntax is different. It reads much more cleanly</a:t>
            </a:r>
          </a:p>
          <a:p>
            <a:endParaRPr lang="en-US" dirty="0"/>
          </a:p>
          <a:p>
            <a:r>
              <a:rPr lang="en-US" dirty="0"/>
              <a:t>#10 Call the “</a:t>
            </a:r>
            <a:r>
              <a:rPr lang="en-US" dirty="0" err="1"/>
              <a:t>chargeFee</a:t>
            </a:r>
            <a:r>
              <a:rPr lang="en-US" dirty="0"/>
              <a:t>” function on “</a:t>
            </a:r>
            <a:r>
              <a:rPr lang="en-US" dirty="0" err="1"/>
              <a:t>jan</a:t>
            </a:r>
            <a:r>
              <a:rPr lang="en-US" dirty="0"/>
              <a:t>”. #11 Tell the “bob” structure to deposit 10 dollars. And tell “bob” to handle a charge fee.</a:t>
            </a:r>
          </a:p>
          <a:p>
            <a:endParaRPr lang="en-US" dirty="0"/>
          </a:p>
          <a:p>
            <a:r>
              <a:rPr lang="en-US" dirty="0"/>
              <a:t>All this is syntactic sugar – easier to type. I can’t stress enough: it produces the exact same code as before!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53276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 functions inside the structure creates an access scope with the data and the code between the braces. </a:t>
            </a:r>
          </a:p>
          <a:p>
            <a:endParaRPr lang="en-US" dirty="0"/>
          </a:p>
          <a:p>
            <a:r>
              <a:rPr lang="en-US" dirty="0"/>
              <a:t>So, C++ added access keywords #1 -- like private.</a:t>
            </a:r>
          </a:p>
          <a:p>
            <a:endParaRPr lang="en-US" dirty="0"/>
          </a:p>
          <a:p>
            <a:r>
              <a:rPr lang="en-US" dirty="0"/>
              <a:t>Everything after the “private” is now, well, private. It can’t be accessed by any code outside the scope of the structure. If you try to do a “.name” on the structure now, you’ll get a compile error. Only the code inside the scope can access these items using the dot operator.</a:t>
            </a:r>
          </a:p>
          <a:p>
            <a:endParaRPr lang="en-US" dirty="0"/>
          </a:p>
          <a:p>
            <a:r>
              <a:rPr lang="en-US" dirty="0"/>
              <a:t>And the only code in this scope is in these functions. No other function outside this scope can access the data.</a:t>
            </a:r>
          </a:p>
          <a:p>
            <a:endParaRPr lang="en-US" dirty="0"/>
          </a:p>
          <a:p>
            <a:r>
              <a:rPr lang="en-US" dirty="0"/>
              <a:t>In fact, as we have it coded, all these functions are private too. Everything is private, which isn’t very useful. We use the keyword #2 public to change permissions. Now everything after “public” is public … accessible to all code. Notice we didn’t make our </a:t>
            </a:r>
            <a:r>
              <a:rPr lang="en-US" dirty="0" err="1"/>
              <a:t>helperFunction</a:t>
            </a:r>
            <a:r>
              <a:rPr lang="en-US" dirty="0"/>
              <a:t> public. Only the functions in the structure can call </a:t>
            </a:r>
            <a:r>
              <a:rPr lang="en-US" dirty="0" err="1"/>
              <a:t>helperFunction</a:t>
            </a:r>
            <a:r>
              <a:rPr lang="en-US" dirty="0"/>
              <a:t>. We’ve declared that code outside the structure has no business using this function. It is only for the code inside the structure.</a:t>
            </a:r>
          </a:p>
          <a:p>
            <a:endParaRPr lang="en-US" dirty="0"/>
          </a:p>
          <a:p>
            <a:r>
              <a:rPr lang="en-US" dirty="0"/>
              <a:t>Now this is important: these public/private keywords are only used by the compiler. The concepts don’t translate to runtime. At runtime, in the assembly, data and functions are all public. It’s up to the compiler to generate or reject code based on these permissions.</a:t>
            </a:r>
          </a:p>
          <a:p>
            <a:endParaRPr lang="en-US" dirty="0"/>
          </a:p>
          <a:p>
            <a:r>
              <a:rPr lang="en-US" dirty="0"/>
              <a:t>What happens if you don’t use “public” and “private”? You’ve probably used struct without them for years. And you know the default for “struct” is public. Starting off, everything in a structure is public. Anything you put here, for instance, would be public. You have to make things private.</a:t>
            </a:r>
          </a:p>
          <a:p>
            <a:endParaRPr lang="en-US" dirty="0"/>
          </a:p>
          <a:p>
            <a:r>
              <a:rPr lang="en-US" dirty="0"/>
              <a:t>For good encapsulation, we want the exact opposite default behavior. We want to start out with everything private and make things public as needed. In other words, we are lazy and don’t want to have to type “private” at the top of all of our structures.</a:t>
            </a:r>
          </a:p>
          <a:p>
            <a:endParaRPr lang="en-US" dirty="0"/>
          </a:p>
          <a:p>
            <a:r>
              <a:rPr lang="en-US" dirty="0"/>
              <a:t>#3 So C++ added the keyword “class”. The only difference between struct and class is that class has an implicit “private” at the top. As if you had typed it yourself right here. Other than that, they produce the exact same code. You can change the word “class” to “struct” and add the private at the top, and the code does the same thing. You can change the word “struct” to “class” (and add the public to the top) and your code will be the same. The only difference between class and struct in C++ is the default permission. Interesting, huh?</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158456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“this” in python.</a:t>
            </a:r>
          </a:p>
          <a:p>
            <a:endParaRPr lang="en-US" dirty="0"/>
          </a:p>
          <a:p>
            <a:r>
              <a:rPr lang="en-US" dirty="0"/>
              <a:t>In our C++ the “this” argument is hidden. You don’t have to type it – but you will certainly use it. It’s right here as the first argument.</a:t>
            </a:r>
          </a:p>
          <a:p>
            <a:endParaRPr lang="en-US" dirty="0"/>
          </a:p>
          <a:p>
            <a:r>
              <a:rPr lang="en-US" dirty="0"/>
              <a:t>In python, the argument is called “self” instead of “this”, but it means the same thing – the pointer to the memory you want the code to work on. And in python, you have to type out the “self” explicitly. The creator of python felt it was more confusing to NOT see it rather than having to type it.</a:t>
            </a:r>
          </a:p>
          <a:p>
            <a:endParaRPr lang="en-US" dirty="0"/>
          </a:p>
          <a:p>
            <a:r>
              <a:rPr lang="en-US" dirty="0"/>
              <a:t>In C++, the compiler will insert the “this” for you automatically like it does here. But in python, you have to use the “self” keyword explicitly.</a:t>
            </a:r>
          </a:p>
          <a:p>
            <a:endParaRPr lang="en-US" dirty="0"/>
          </a:p>
          <a:p>
            <a:r>
              <a:rPr lang="en-US" dirty="0"/>
              <a:t>Also note there is no “private” or “public” keyword in python. Everything is public. We used an underscore in front of </a:t>
            </a:r>
            <a:r>
              <a:rPr lang="en-US" dirty="0" err="1"/>
              <a:t>helperFunction</a:t>
            </a:r>
            <a:r>
              <a:rPr lang="en-US" dirty="0"/>
              <a:t> to provide a hint to other code, but it’s just a hint. The python runtime doesn’t prevent you accessing data or functions with underscores up front. It’s just a convention. We’ll talk more about that in a future lesson.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26122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once you have defined a structure you can use it just like a built-in type … int, char, etc.</a:t>
            </a:r>
          </a:p>
          <a:p>
            <a:endParaRPr lang="en-US" dirty="0"/>
          </a:p>
          <a:p>
            <a:r>
              <a:rPr lang="en-US" dirty="0"/>
              <a:t>Here is our Account structure. </a:t>
            </a:r>
          </a:p>
          <a:p>
            <a:endParaRPr lang="en-US" dirty="0"/>
          </a:p>
          <a:p>
            <a:r>
              <a:rPr lang="en-US" dirty="0"/>
              <a:t>Years go by. #1 I have a new application that needs a </a:t>
            </a:r>
            <a:r>
              <a:rPr lang="en-US" dirty="0" err="1"/>
              <a:t>BankAccount</a:t>
            </a:r>
            <a:r>
              <a:rPr lang="en-US" dirty="0"/>
              <a:t>. It has all the capabilities as the old Account, but I want to add a routing number. What I DON’T want to do is modify the old Account code and add a routing number. That Account code is running in thousands of my applications around the world. I don’t want to risk breaking that.</a:t>
            </a:r>
          </a:p>
          <a:p>
            <a:endParaRPr lang="en-US" dirty="0"/>
          </a:p>
          <a:p>
            <a:r>
              <a:rPr lang="en-US" dirty="0"/>
              <a:t>What I can do is this #2. Create a “base” entry in my new structure then #3 add the route information.</a:t>
            </a:r>
          </a:p>
          <a:p>
            <a:endParaRPr lang="en-US" dirty="0"/>
          </a:p>
          <a:p>
            <a:r>
              <a:rPr lang="en-US" dirty="0"/>
              <a:t>Let me create #4 a bank account, </a:t>
            </a:r>
            <a:r>
              <a:rPr lang="en-US" dirty="0" err="1"/>
              <a:t>jan.</a:t>
            </a:r>
            <a:r>
              <a:rPr lang="en-US" dirty="0"/>
              <a:t> In memory it looks like this #5. I have the “base” account object like so #6. There are all the pieces from Account. #7 And here is the routing number. That’s what I wanted right? In memory I have all the pieces of Account, and on the end I added route.</a:t>
            </a:r>
          </a:p>
          <a:p>
            <a:endParaRPr lang="en-US" dirty="0"/>
          </a:p>
          <a:p>
            <a:r>
              <a:rPr lang="en-US" dirty="0"/>
              <a:t>Well, it is tedious to use. The “route” number works as you expect #8. But if we want to access the phone number, we have to traverse TWO dots. #9 First into “base” and then to the “phone”.</a:t>
            </a:r>
          </a:p>
          <a:p>
            <a:endParaRPr lang="en-US" dirty="0"/>
          </a:p>
          <a:p>
            <a:r>
              <a:rPr lang="en-US" dirty="0"/>
              <a:t>We also have lots of functions that take an Account. We can’t reuse those functions by passing in a </a:t>
            </a:r>
            <a:r>
              <a:rPr lang="en-US" dirty="0" err="1"/>
              <a:t>BankAccount</a:t>
            </a:r>
            <a:r>
              <a:rPr lang="en-US" dirty="0"/>
              <a:t> even though the memory footprint of the two starts out the same. What I really want to do is FLATTEN bank account so all the information is merged together into one structure.</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62622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(and java and python) provide a better way to extend a structure. It’s call inheritance. #1 In C++, the syntax looks like this.</a:t>
            </a:r>
          </a:p>
          <a:p>
            <a:endParaRPr lang="en-US" dirty="0"/>
          </a:p>
          <a:p>
            <a:r>
              <a:rPr lang="en-US" dirty="0"/>
              <a:t>I am defining a new structure </a:t>
            </a:r>
            <a:r>
              <a:rPr lang="en-US" dirty="0" err="1"/>
              <a:t>BankAccount</a:t>
            </a:r>
            <a:r>
              <a:rPr lang="en-US" dirty="0"/>
              <a:t> that INHERITS from Account. When I defined Account, it started out empty and I added name and address and so on. </a:t>
            </a:r>
            <a:r>
              <a:rPr lang="en-US" dirty="0" err="1"/>
              <a:t>BankAccount</a:t>
            </a:r>
            <a:r>
              <a:rPr lang="en-US" dirty="0"/>
              <a:t> doesn’t start out empty – it starts out with the definitions of Account #2 and then I add to it with route.</a:t>
            </a:r>
          </a:p>
          <a:p>
            <a:endParaRPr lang="en-US" dirty="0"/>
          </a:p>
          <a:p>
            <a:r>
              <a:rPr lang="en-US" dirty="0"/>
              <a:t>It’s as if the compiler finds the code for account and pastes it in here before it does anything else.</a:t>
            </a:r>
          </a:p>
          <a:p>
            <a:endParaRPr lang="en-US" dirty="0"/>
          </a:p>
          <a:p>
            <a:r>
              <a:rPr lang="en-US" dirty="0"/>
              <a:t>#3 Here is </a:t>
            </a:r>
            <a:r>
              <a:rPr lang="en-US" dirty="0" err="1"/>
              <a:t>jan</a:t>
            </a:r>
            <a:r>
              <a:rPr lang="en-US" dirty="0"/>
              <a:t> again. #4 In memory the structure looks like this. All the pieces from Account first, and then my new stuff on the end.</a:t>
            </a:r>
          </a:p>
          <a:p>
            <a:endParaRPr lang="en-US" dirty="0"/>
          </a:p>
          <a:p>
            <a:r>
              <a:rPr lang="en-US" dirty="0"/>
              <a:t>#5 No surprise, I can access “route” with a dot. Of course I can. I defined it right here.</a:t>
            </a:r>
          </a:p>
          <a:p>
            <a:endParaRPr lang="en-US" dirty="0"/>
          </a:p>
          <a:p>
            <a:r>
              <a:rPr lang="en-US" dirty="0"/>
              <a:t>#6 But I can also access the phone with a dot – even though I didn’t define it explicitly. The compiler inserted that for me.</a:t>
            </a:r>
          </a:p>
          <a:p>
            <a:endParaRPr lang="en-US" dirty="0"/>
          </a:p>
          <a:p>
            <a:r>
              <a:rPr lang="en-US" dirty="0"/>
              <a:t>Best of all #7 I can pass structures of type </a:t>
            </a:r>
            <a:r>
              <a:rPr lang="en-US" dirty="0" err="1"/>
              <a:t>BankAccount</a:t>
            </a:r>
            <a:r>
              <a:rPr lang="en-US" dirty="0"/>
              <a:t> to functions that expect an Account. The compiler created the two structures. It knows that the second one is the same as the first except for some information added to the end. The old functions work on the old information arranged in memory as they expect. They don’t even know or care about the extra routing number on the end.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03340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isn’t just the data definition that gets copied into the new structure – or class. The functions also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I’ll start using “class” instead of struct, but you know they are basically the same. </a:t>
            </a:r>
          </a:p>
          <a:p>
            <a:endParaRPr lang="en-US" dirty="0"/>
          </a:p>
          <a:p>
            <a:r>
              <a:rPr lang="en-US" dirty="0"/>
              <a:t>#1 Earlier we moved our Account functions into the Account class for good encapsulation. Our new </a:t>
            </a:r>
            <a:r>
              <a:rPr lang="en-US" dirty="0" err="1"/>
              <a:t>BankAccount</a:t>
            </a:r>
            <a:r>
              <a:rPr lang="en-US" dirty="0"/>
              <a:t> class inherits from Account, so it picks up all the data AND the functions. #2 It’s as if the entire code was copied into the new class.</a:t>
            </a:r>
          </a:p>
          <a:p>
            <a:endParaRPr lang="en-US" dirty="0"/>
          </a:p>
          <a:p>
            <a:r>
              <a:rPr lang="en-US" dirty="0"/>
              <a:t>#3 Then I add my new data and functions onto the end of Account’s data and functions.</a:t>
            </a:r>
          </a:p>
          <a:p>
            <a:endParaRPr lang="en-US" dirty="0"/>
          </a:p>
          <a:p>
            <a:r>
              <a:rPr lang="en-US" dirty="0"/>
              <a:t>#4 I create a </a:t>
            </a:r>
            <a:r>
              <a:rPr lang="en-US" dirty="0" err="1"/>
              <a:t>BankAccount</a:t>
            </a:r>
            <a:r>
              <a:rPr lang="en-US" dirty="0"/>
              <a:t> – </a:t>
            </a:r>
            <a:r>
              <a:rPr lang="en-US" dirty="0" err="1"/>
              <a:t>jan</a:t>
            </a:r>
            <a:endParaRPr lang="en-US" dirty="0"/>
          </a:p>
          <a:p>
            <a:endParaRPr lang="en-US" dirty="0"/>
          </a:p>
          <a:p>
            <a:r>
              <a:rPr lang="en-US" dirty="0"/>
              <a:t>#5 And I call </a:t>
            </a:r>
            <a:r>
              <a:rPr lang="en-US" dirty="0" err="1"/>
              <a:t>setRoute</a:t>
            </a:r>
            <a:r>
              <a:rPr lang="en-US" dirty="0"/>
              <a:t> on </a:t>
            </a:r>
            <a:r>
              <a:rPr lang="en-US" dirty="0" err="1"/>
              <a:t>jan.</a:t>
            </a:r>
            <a:r>
              <a:rPr lang="en-US" dirty="0"/>
              <a:t> Nothing unusual here – I defined </a:t>
            </a:r>
            <a:r>
              <a:rPr lang="en-US" dirty="0" err="1"/>
              <a:t>setRoute</a:t>
            </a:r>
            <a:r>
              <a:rPr lang="en-US" dirty="0"/>
              <a:t> inside my </a:t>
            </a:r>
            <a:r>
              <a:rPr lang="en-US" dirty="0" err="1"/>
              <a:t>BankAccount</a:t>
            </a:r>
            <a:r>
              <a:rPr lang="en-US" dirty="0"/>
              <a:t> class.</a:t>
            </a:r>
          </a:p>
          <a:p>
            <a:endParaRPr lang="en-US" dirty="0"/>
          </a:p>
          <a:p>
            <a:r>
              <a:rPr lang="en-US" dirty="0"/>
              <a:t>#6 I can also call </a:t>
            </a:r>
            <a:r>
              <a:rPr lang="en-US" dirty="0" err="1"/>
              <a:t>chargFee</a:t>
            </a:r>
            <a:r>
              <a:rPr lang="en-US" dirty="0"/>
              <a:t> on </a:t>
            </a:r>
            <a:r>
              <a:rPr lang="en-US" dirty="0" err="1"/>
              <a:t>jan</a:t>
            </a:r>
            <a:r>
              <a:rPr lang="en-US" dirty="0"/>
              <a:t>, even though my definition of </a:t>
            </a:r>
            <a:r>
              <a:rPr lang="en-US" dirty="0" err="1"/>
              <a:t>BankAccount</a:t>
            </a:r>
            <a:r>
              <a:rPr lang="en-US" dirty="0"/>
              <a:t> doesn’t have that method explicitly. </a:t>
            </a:r>
            <a:r>
              <a:rPr lang="en-US" dirty="0" err="1"/>
              <a:t>BankAccount</a:t>
            </a:r>
            <a:r>
              <a:rPr lang="en-US" dirty="0"/>
              <a:t> picks up all the data and functions – public and private – from Account.</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58169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 have used variables to reference (or point) to data. We’ve been thinking in terms of: variables=data. For instance, variables Jan and Bob were </a:t>
            </a:r>
            <a:r>
              <a:rPr lang="en-US" dirty="0" err="1"/>
              <a:t>BankAccounts</a:t>
            </a:r>
            <a:r>
              <a:rPr lang="en-US" dirty="0"/>
              <a:t> – chunks of data that consume bytes in memory.</a:t>
            </a:r>
          </a:p>
          <a:p>
            <a:endParaRPr lang="en-US" dirty="0"/>
          </a:p>
          <a:p>
            <a:r>
              <a:rPr lang="en-US" dirty="0"/>
              <a:t>But variables can also point to code. That’s right -- you can pass around pointers to functions!</a:t>
            </a:r>
          </a:p>
          <a:p>
            <a:endParaRPr lang="en-US" dirty="0"/>
          </a:p>
          <a:p>
            <a:r>
              <a:rPr lang="en-US" dirty="0"/>
              <a:t>If you’ve done any GUI programming – maybe web programming in, say, </a:t>
            </a:r>
            <a:r>
              <a:rPr lang="en-US" dirty="0" err="1"/>
              <a:t>Javascript</a:t>
            </a:r>
            <a:r>
              <a:rPr lang="en-US" dirty="0"/>
              <a:t>, then you are familiar with callbacks. You create a button in your HTML, and you hand it a pointer to a function. When the button is clicked, it calls your function. The button doesn’t care what the function actually does. You give the button the address of the code, and it jumps to that address.</a:t>
            </a:r>
          </a:p>
          <a:p>
            <a:endParaRPr lang="en-US" dirty="0"/>
          </a:p>
          <a:p>
            <a:r>
              <a:rPr lang="en-US" dirty="0"/>
              <a:t>How does one get a pointer to a function? Python makes it particularly easy. Here we have a couple of functions that print messages on the screen.</a:t>
            </a:r>
          </a:p>
          <a:p>
            <a:endParaRPr lang="en-US" dirty="0"/>
          </a:p>
          <a:p>
            <a:r>
              <a:rPr lang="en-US" dirty="0"/>
              <a:t>#1 Look closely here. At first glance, it looks like I am calling “</a:t>
            </a:r>
            <a:r>
              <a:rPr lang="en-US" dirty="0" err="1"/>
              <a:t>say_hi_EN</a:t>
            </a:r>
            <a:r>
              <a:rPr lang="en-US" dirty="0"/>
              <a:t>” and assigning the returned value to greet. But notice there are no parenthesis. I’m not CALLING a function – I’m assigning the address of the function to variable greet.</a:t>
            </a:r>
          </a:p>
          <a:p>
            <a:endParaRPr lang="en-US" dirty="0"/>
          </a:p>
          <a:p>
            <a:r>
              <a:rPr lang="en-US" dirty="0"/>
              <a:t>#2 Now I can use the variable to call the function like this: name of variable, and then the parentheses with whatever arguments I need to pass. There is no “greet” function in my code. This is a variable named greet, and this syntax tells python to call whatever it points to. In this case, it points to “</a:t>
            </a:r>
            <a:r>
              <a:rPr lang="en-US" dirty="0" err="1"/>
              <a:t>say_hi_EN</a:t>
            </a:r>
            <a:r>
              <a:rPr lang="en-US" dirty="0"/>
              <a:t>”, and #3 I get “hello” on the screen.</a:t>
            </a:r>
          </a:p>
          <a:p>
            <a:endParaRPr lang="en-US" dirty="0"/>
          </a:p>
          <a:p>
            <a:r>
              <a:rPr lang="en-US" dirty="0"/>
              <a:t>#4 Later I can change the value of greet to point somewhere else. #5 And call whatever it points to.</a:t>
            </a:r>
          </a:p>
          <a:p>
            <a:endParaRPr lang="en-US" dirty="0"/>
          </a:p>
          <a:p>
            <a:r>
              <a:rPr lang="en-US" dirty="0"/>
              <a:t>You can do the same thing in C++, but C++ is strongly typed and you have to give variable “greet” a very firm concrete type. What type is greet? #6 It’s a pointer to a function that takes no arguments and returns nothing. Any function like that will do.</a:t>
            </a:r>
          </a:p>
          <a:p>
            <a:endParaRPr lang="en-US" dirty="0"/>
          </a:p>
          <a:p>
            <a:r>
              <a:rPr lang="en-US" dirty="0"/>
              <a:t>#7 This is the syntax</a:t>
            </a:r>
          </a:p>
          <a:p>
            <a:endParaRPr lang="en-US" dirty="0"/>
          </a:p>
          <a:p>
            <a:r>
              <a:rPr lang="en-US" dirty="0"/>
              <a:t>#8 Now the C++ code is just like the python code. Get a pointer to a function (not a function call). #9 and call the function with the pointer.</a:t>
            </a:r>
          </a:p>
          <a:p>
            <a:endParaRPr lang="en-US" dirty="0"/>
          </a:p>
          <a:p>
            <a:r>
              <a:rPr lang="en-US" dirty="0"/>
              <a:t>#10 Later, point to another function and call it.</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426451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you ever use pointers to functions? You bet you will! This indirection is the very heart of “polymorphism” which is one of the fundamental tenants of OO we are going to discuss in this course.</a:t>
            </a:r>
          </a:p>
          <a:p>
            <a:endParaRPr lang="en-US" dirty="0"/>
          </a:p>
          <a:p>
            <a:r>
              <a:rPr lang="en-US" dirty="0"/>
              <a:t>In C++, you must activate the indirection with the keyword “virtual”. Here is our  Account from before (I’ve shortened it a bit to fit on the slide, but you remember all the elements).</a:t>
            </a:r>
          </a:p>
          <a:p>
            <a:endParaRPr lang="en-US" dirty="0"/>
          </a:p>
          <a:p>
            <a:r>
              <a:rPr lang="en-US" dirty="0"/>
              <a:t>#1 Here is “</a:t>
            </a:r>
            <a:r>
              <a:rPr lang="en-US" dirty="0" err="1"/>
              <a:t>chargeFee</a:t>
            </a:r>
            <a:r>
              <a:rPr lang="en-US" dirty="0"/>
              <a:t>” as before, but I’ve added the “virtual” up front. That’s the only change. #2 Same with “withdraw” and “deposit”. #3 Over Here in code space, the compiler creates the code for these functions exactly as before. Remember, all of these functions take a “this” pointer that you don’t see here, but it is there in the generated code.</a:t>
            </a:r>
          </a:p>
          <a:p>
            <a:endParaRPr lang="en-US" dirty="0"/>
          </a:p>
          <a:p>
            <a:r>
              <a:rPr lang="en-US" dirty="0"/>
              <a:t>What the “virtual” keyword does is tell the compiler you are going to be calling this function indirectly (by pointer) and you’ll be needing the address.</a:t>
            </a:r>
          </a:p>
          <a:p>
            <a:endParaRPr lang="en-US" dirty="0"/>
          </a:p>
          <a:p>
            <a:r>
              <a:rPr lang="en-US" dirty="0"/>
              <a:t>#4 So the compiler creates a table with the addresses of all the functions you said were virtual.</a:t>
            </a:r>
          </a:p>
          <a:p>
            <a:endParaRPr lang="en-US" dirty="0"/>
          </a:p>
          <a:p>
            <a:r>
              <a:rPr lang="en-US" dirty="0"/>
              <a:t>Let’s pretend “</a:t>
            </a:r>
            <a:r>
              <a:rPr lang="en-US" dirty="0" err="1"/>
              <a:t>cargeFee</a:t>
            </a:r>
            <a:r>
              <a:rPr lang="en-US" dirty="0"/>
              <a:t>” is at 4000 and withdraw is at 5000 and deposit is at 6400.</a:t>
            </a:r>
          </a:p>
          <a:p>
            <a:endParaRPr lang="en-US" dirty="0"/>
          </a:p>
          <a:p>
            <a:r>
              <a:rPr lang="en-US" dirty="0"/>
              <a:t>#5 Here is our </a:t>
            </a:r>
            <a:r>
              <a:rPr lang="en-US" dirty="0" err="1"/>
              <a:t>FeeAccount</a:t>
            </a:r>
            <a:r>
              <a:rPr lang="en-US" dirty="0"/>
              <a:t> inheriting from Account. Since Account has one of these virtual tables, #6 </a:t>
            </a:r>
            <a:r>
              <a:rPr lang="en-US" dirty="0" err="1"/>
              <a:t>FeeAccount</a:t>
            </a:r>
            <a:r>
              <a:rPr lang="en-US" dirty="0"/>
              <a:t> gets one too.</a:t>
            </a:r>
          </a:p>
          <a:p>
            <a:endParaRPr lang="en-US" dirty="0"/>
          </a:p>
          <a:p>
            <a:r>
              <a:rPr lang="en-US" dirty="0"/>
              <a:t>It inherits the same addresses that Account has. But watch this! #7 I am defining a “withdraw” method in </a:t>
            </a:r>
            <a:r>
              <a:rPr lang="en-US" dirty="0" err="1"/>
              <a:t>FeeAccount</a:t>
            </a:r>
            <a:r>
              <a:rPr lang="en-US" dirty="0"/>
              <a:t>. It has the same name as the “withdraw” in the Account class!</a:t>
            </a:r>
          </a:p>
          <a:p>
            <a:endParaRPr lang="en-US" dirty="0"/>
          </a:p>
          <a:p>
            <a:r>
              <a:rPr lang="en-US" dirty="0"/>
              <a:t>No problem. #8 The compiler creates another function named “withdraw”. And changes the address in the table to point to it. #9 Like this.</a:t>
            </a:r>
          </a:p>
          <a:p>
            <a:endParaRPr lang="en-US" dirty="0"/>
          </a:p>
          <a:p>
            <a:r>
              <a:rPr lang="en-US" dirty="0"/>
              <a:t>So far so good? All we’ve done … well, all the compiler has done … is create code exactly as before and setup these tables of pointers.</a:t>
            </a:r>
          </a:p>
          <a:p>
            <a:endParaRPr lang="en-US" dirty="0"/>
          </a:p>
          <a:p>
            <a:r>
              <a:rPr lang="en-US" dirty="0"/>
              <a:t>Now let’s create an Account -- #10 bob. #11 This is what it looks like in memory. Except that because there is a function table to go with Accounts, #12 the compiler puts a pointer to the table right up front – first thing in memory.</a:t>
            </a:r>
          </a:p>
          <a:p>
            <a:endParaRPr lang="en-US" dirty="0"/>
          </a:p>
          <a:p>
            <a:r>
              <a:rPr lang="en-US" dirty="0"/>
              <a:t>Let’s create a </a:t>
            </a:r>
            <a:r>
              <a:rPr lang="en-US" dirty="0" err="1"/>
              <a:t>FeeAccount</a:t>
            </a:r>
            <a:r>
              <a:rPr lang="en-US" dirty="0"/>
              <a:t> #13 </a:t>
            </a:r>
            <a:r>
              <a:rPr lang="en-US" dirty="0" err="1"/>
              <a:t>jan.</a:t>
            </a:r>
            <a:r>
              <a:rPr lang="en-US" dirty="0"/>
              <a:t> Also with a pointer to its table of function pointers #14.</a:t>
            </a:r>
          </a:p>
          <a:p>
            <a:endParaRPr lang="en-US" dirty="0"/>
          </a:p>
          <a:p>
            <a:r>
              <a:rPr lang="en-US" dirty="0"/>
              <a:t>NOW we call withdraw on bob. As we saw have seen, the compiler would normally create a simple function call like this #15: Call the “withdraw” function (the compiler gives it a mangled name to separate it from the other withdraw function). But withdraw it is virtual, something else happens. #16</a:t>
            </a:r>
          </a:p>
          <a:p>
            <a:endParaRPr lang="en-US" dirty="0"/>
          </a:p>
          <a:p>
            <a:r>
              <a:rPr lang="en-US" dirty="0"/>
              <a:t>Since Account has a virtual function table, the compiler inserts code to 1) Get the address of this table, get the second entry (the one for withdraw) and call whatever function it points to.</a:t>
            </a:r>
          </a:p>
          <a:p>
            <a:endParaRPr lang="en-US" dirty="0"/>
          </a:p>
          <a:p>
            <a:r>
              <a:rPr lang="en-US" dirty="0"/>
              <a:t>#17 What happens when we call withdraw on </a:t>
            </a:r>
            <a:r>
              <a:rPr lang="en-US" dirty="0" err="1"/>
              <a:t>jan</a:t>
            </a:r>
            <a:r>
              <a:rPr lang="en-US" dirty="0"/>
              <a:t>? Before, the compiler would say “oh … this is structure type </a:t>
            </a:r>
            <a:r>
              <a:rPr lang="en-US" dirty="0" err="1"/>
              <a:t>FeeAccount</a:t>
            </a:r>
            <a:r>
              <a:rPr lang="en-US" dirty="0"/>
              <a:t>. #18 I’ll stick in a simple call to that function and pass </a:t>
            </a:r>
            <a:r>
              <a:rPr lang="en-US" dirty="0" err="1"/>
              <a:t>jan</a:t>
            </a:r>
            <a:r>
              <a:rPr lang="en-US" dirty="0"/>
              <a:t> as the first argument”.</a:t>
            </a:r>
          </a:p>
          <a:p>
            <a:endParaRPr lang="en-US" dirty="0"/>
          </a:p>
          <a:p>
            <a:r>
              <a:rPr lang="en-US" dirty="0"/>
              <a:t>#19 But withdraw is virtual. Instead the compiler generates code right here to 1) get the address of the table, 2) go to the 2</a:t>
            </a:r>
            <a:r>
              <a:rPr lang="en-US" baseline="30000" dirty="0"/>
              <a:t>nd</a:t>
            </a:r>
            <a:r>
              <a:rPr lang="en-US" dirty="0"/>
              <a:t> entry (withdraw) and then call this function instead.</a:t>
            </a:r>
          </a:p>
          <a:p>
            <a:endParaRPr lang="en-US" dirty="0"/>
          </a:p>
          <a:p>
            <a:r>
              <a:rPr lang="en-US" dirty="0"/>
              <a:t>What’s the big deal? We didn’t use the virtual keyword before and this exact code worked just fine. And it worked without all the fancy table of pointers and extra steps of looking up the address of the function. Not only is this more confusing … it is slower with the extra instructions!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329072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why you need this indirection.</a:t>
            </a:r>
          </a:p>
          <a:p>
            <a:endParaRPr lang="en-US" dirty="0"/>
          </a:p>
          <a:p>
            <a:r>
              <a:rPr lang="en-US" dirty="0"/>
              <a:t>This looks innocent enough, right? I have a function that takes a pointer to an account. #1 And this function simply withdraws eight dollars from the account.</a:t>
            </a:r>
          </a:p>
          <a:p>
            <a:endParaRPr lang="en-US" dirty="0"/>
          </a:p>
          <a:p>
            <a:r>
              <a:rPr lang="en-US" dirty="0"/>
              <a:t>#2 Here are bob and </a:t>
            </a:r>
            <a:r>
              <a:rPr lang="en-US" dirty="0" err="1"/>
              <a:t>jan</a:t>
            </a:r>
            <a:r>
              <a:rPr lang="en-US" dirty="0"/>
              <a:t> again. Now. Let’s pass bob to our function. #3</a:t>
            </a:r>
          </a:p>
          <a:p>
            <a:endParaRPr lang="en-US" dirty="0"/>
          </a:p>
          <a:p>
            <a:r>
              <a:rPr lang="en-US" dirty="0"/>
              <a:t>Remember, normally (without virtual) the compiler generates code to call the function simply. #4 It knows Account has a withdraw function and it inserts the code to call the withdraw. That works fine here, since bob actually is a regular old account.</a:t>
            </a:r>
          </a:p>
          <a:p>
            <a:endParaRPr lang="en-US" dirty="0"/>
          </a:p>
          <a:p>
            <a:r>
              <a:rPr lang="en-US" dirty="0"/>
              <a:t>#5 But Jan is not. Jan is a fee account, and we want withdraw to work like this for fee accounts. And like this for regular accounts like bob. Without virtual, the compiler inserts code to call the old account withdraw. Not what we want. #6.</a:t>
            </a:r>
          </a:p>
          <a:p>
            <a:endParaRPr lang="en-US" dirty="0"/>
          </a:p>
          <a:p>
            <a:r>
              <a:rPr lang="en-US" dirty="0"/>
              <a:t>Fortunately, we made these functions virtual. The compiler inserts code to look up the function through the virtual table. For bob … to the </a:t>
            </a:r>
            <a:r>
              <a:rPr lang="en-US" dirty="0" err="1"/>
              <a:t>vtable</a:t>
            </a:r>
            <a:r>
              <a:rPr lang="en-US" dirty="0"/>
              <a:t>, to the 2</a:t>
            </a:r>
            <a:r>
              <a:rPr lang="en-US" baseline="30000" dirty="0"/>
              <a:t>nd</a:t>
            </a:r>
            <a:r>
              <a:rPr lang="en-US" dirty="0"/>
              <a:t> entry, and to bob’s withdraw function.</a:t>
            </a:r>
          </a:p>
          <a:p>
            <a:endParaRPr lang="en-US" dirty="0"/>
          </a:p>
          <a:p>
            <a:r>
              <a:rPr lang="en-US" dirty="0"/>
              <a:t>For Jan … to the </a:t>
            </a:r>
            <a:r>
              <a:rPr lang="en-US" dirty="0" err="1"/>
              <a:t>vtable</a:t>
            </a:r>
            <a:r>
              <a:rPr lang="en-US" dirty="0"/>
              <a:t>, to the 2</a:t>
            </a:r>
            <a:r>
              <a:rPr lang="en-US" baseline="30000" dirty="0"/>
              <a:t>nd</a:t>
            </a:r>
            <a:r>
              <a:rPr lang="en-US" dirty="0"/>
              <a:t> entry, and to </a:t>
            </a:r>
            <a:r>
              <a:rPr lang="en-US" dirty="0" err="1"/>
              <a:t>jan’s</a:t>
            </a:r>
            <a:r>
              <a:rPr lang="en-US" dirty="0"/>
              <a:t> withdraw function.</a:t>
            </a:r>
          </a:p>
          <a:p>
            <a:endParaRPr lang="en-US" dirty="0"/>
          </a:p>
          <a:p>
            <a:r>
              <a:rPr lang="en-US" dirty="0"/>
              <a:t>By using virtual, we are passing along the functions that go with the different kinds of objects. “</a:t>
            </a:r>
            <a:r>
              <a:rPr lang="en-US" dirty="0" err="1"/>
              <a:t>TakeOutEightDollars</a:t>
            </a:r>
            <a:r>
              <a:rPr lang="en-US" dirty="0"/>
              <a:t>” doesn’t know exactly what the function is … it just calls whatever the object wants it to. Account does one thing, and </a:t>
            </a:r>
            <a:r>
              <a:rPr lang="en-US" dirty="0" err="1"/>
              <a:t>FeeAccount</a:t>
            </a:r>
            <a:r>
              <a:rPr lang="en-US" dirty="0"/>
              <a:t> does another. And what about new types of accounts we create in the future? This code works with those too … without modification.</a:t>
            </a:r>
          </a:p>
          <a:p>
            <a:endParaRPr lang="en-US" dirty="0"/>
          </a:p>
          <a:p>
            <a:r>
              <a:rPr lang="en-US" dirty="0"/>
              <a:t>Seem powerful! So why not ALWAYS use the virtual keyword? Well, java, python, and </a:t>
            </a:r>
            <a:r>
              <a:rPr lang="en-US" dirty="0" err="1"/>
              <a:t>javascript</a:t>
            </a:r>
            <a:r>
              <a:rPr lang="en-US" dirty="0"/>
              <a:t> always do. All functions are always virtual. It’s required. You don’t have the option to NOT use a virtual table, and there is no “virtual” keyword to confuse you. It’s always there.</a:t>
            </a:r>
          </a:p>
          <a:p>
            <a:endParaRPr lang="en-US" dirty="0"/>
          </a:p>
          <a:p>
            <a:r>
              <a:rPr lang="en-US" dirty="0"/>
              <a:t>C++ lets you decide which functions need it and which do not – because there is a cost associated with it. There is an extra pointer that takes up space – maybe 4 or 8 bytes – for every object! Memory might be precious for you. And there is extra code generated to make the indirect calls. That takes extra time for every call. Speed might be important for you. So C++ lets you decide.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30392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That last link is my own personal web site.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there you have it: from assembly language through polymorphism -- in less than an hour. That was quite a ride!</a:t>
            </a:r>
          </a:p>
          <a:p>
            <a:endParaRPr lang="en-US" baseline="0" dirty="0"/>
          </a:p>
          <a:p>
            <a:r>
              <a:rPr lang="en-US" baseline="0" dirty="0"/>
              <a:t>We’ll slow it down now in the rest of the course and take these OO topics one by one carefully and thoroughly. Encapsulation, Inheritance, and Polymorphism – these are our tools. In this lesson, you learned where they came from. In the rest of the course I’ll show you how to use these tools to build wonderful things!</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CPUs – processors – are the brains of the computer. That’s where your program executes. Conceptually, processors have not changed much over the decades (at least from a program’s point of view). They’ve gotten bigger and faster, but they still do their work in the same way.</a:t>
            </a:r>
          </a:p>
          <a:p>
            <a:endParaRPr lang="en-US" dirty="0"/>
          </a:p>
          <a:p>
            <a:r>
              <a:rPr lang="en-US" dirty="0"/>
              <a:t>The processor sees the rest of the universe as a large array of memory bytes accessed by numerical address. Programs live in this memory along with their data and the hardware devices.</a:t>
            </a:r>
          </a:p>
          <a:p>
            <a:endParaRPr lang="en-US" dirty="0"/>
          </a:p>
          <a:p>
            <a:r>
              <a:rPr lang="en-US" dirty="0"/>
              <a:t>The processor reads a program instruction by instruction. </a:t>
            </a:r>
          </a:p>
          <a:p>
            <a:endParaRPr lang="en-US" dirty="0"/>
          </a:p>
          <a:p>
            <a:r>
              <a:rPr lang="en-US" dirty="0"/>
              <a:t>#1 For instance, when the Z80 processor executes byte 21 from memory, it knows to “put the following 2-byte value into the HL register”. </a:t>
            </a:r>
          </a:p>
          <a:p>
            <a:endParaRPr lang="en-US" dirty="0"/>
          </a:p>
          <a:p>
            <a:r>
              <a:rPr lang="en-US" dirty="0"/>
              <a:t>#2 How about this one. Compare the value in the A register to the next byte in the program. The values are subtracted, and a series of bits are set based on the result. Was the value zero? Was the upper bit of the result set? Was there a borrow from the subtraction?</a:t>
            </a:r>
          </a:p>
          <a:p>
            <a:endParaRPr lang="en-US" dirty="0"/>
          </a:p>
          <a:p>
            <a:r>
              <a:rPr lang="en-US" dirty="0"/>
              <a:t>These result bits are then used to control jump statements. #3 If the ZERO flag was set from the last operation (A was == 99) then jump #5 to location 003E. Otherwise keep going. This is how IF statements work – they check a numerical expression and then jump (or not) based on the result.</a:t>
            </a:r>
          </a:p>
          <a:p>
            <a:endParaRPr lang="en-US" dirty="0"/>
          </a:p>
          <a:p>
            <a:r>
              <a:rPr lang="en-US" dirty="0"/>
              <a:t>---- Notes:</a:t>
            </a:r>
          </a:p>
          <a:p>
            <a:endParaRPr lang="en-US" dirty="0"/>
          </a:p>
          <a:p>
            <a:r>
              <a:rPr lang="en-US" dirty="0"/>
              <a:t>Intel: 8080 (April 1974), Z80 1976 (same designers, different company), 8086, Intel Core i9-9920X and AMD in modern.</a:t>
            </a:r>
          </a:p>
          <a:p>
            <a:r>
              <a:rPr lang="en-US" dirty="0"/>
              <a:t>Motorola: (1975) Atari2600, Nintendo, Commodore 64, 6809 (my friend) 1978. Motorola became Freescale PowerPC processors in Apple computers. 2006 began using intel processors.</a:t>
            </a:r>
          </a:p>
          <a:p>
            <a:r>
              <a:rPr lang="en-US" dirty="0"/>
              <a:t>Arcade games: Space Invaders, Taito, June 1978.</a:t>
            </a:r>
          </a:p>
          <a:p>
            <a:endParaRPr lang="en-US" dirty="0"/>
          </a:p>
          <a:p>
            <a:r>
              <a:rPr lang="en-US" dirty="0"/>
              <a:t>---- shortened ----</a:t>
            </a:r>
          </a:p>
          <a:p>
            <a:endParaRPr lang="en-US" dirty="0"/>
          </a:p>
          <a:p>
            <a:r>
              <a:rPr lang="en-US" dirty="0"/>
              <a:t>An instruction is one or more bytes that trigger actions in the processor’s hardware.</a:t>
            </a:r>
          </a:p>
          <a:p>
            <a:endParaRPr lang="en-US" dirty="0"/>
          </a:p>
          <a:p>
            <a:r>
              <a:rPr lang="en-US" dirty="0"/>
              <a:t>The instructions are slightly different from processor to processor and from decade to decade, but this remains fundamentally how computers work.</a:t>
            </a:r>
          </a:p>
          <a:p>
            <a:endParaRPr lang="en-US" dirty="0"/>
          </a:p>
          <a:p>
            <a:r>
              <a:rPr lang="en-US" dirty="0"/>
              <a:t> – stored least significant byte first (that’s the way the Z80 processor does things … little endian)</a:t>
            </a:r>
          </a:p>
          <a:p>
            <a:endParaRPr lang="en-US" dirty="0"/>
          </a:p>
          <a:p>
            <a:r>
              <a:rPr lang="en-US" dirty="0"/>
              <a:t>There are lots of primitive instructions in the processor.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“HL” register is one of a handful of temporary storage locations inside the processor.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This instruction reads the actual value from the next two bytes of the program. Here the value is 20C0.</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9519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nobody wants to remember “Put the following value in the HL register”. So each of these instructions is given a friendlier mnemonic. Like “load HL with 20C0” and “CALL routine 17CD”.</a:t>
            </a:r>
          </a:p>
          <a:p>
            <a:endParaRPr lang="en-US" dirty="0"/>
          </a:p>
          <a:p>
            <a:r>
              <a:rPr lang="en-US" dirty="0"/>
              <a:t>These mnemonics are what the programmers type into a text file. A program called an ASSEMBLER reads the text file and generates the opcodes. Text to binary – like our COMPILERS today.</a:t>
            </a:r>
          </a:p>
          <a:p>
            <a:endParaRPr lang="en-US" dirty="0"/>
          </a:p>
          <a:p>
            <a:r>
              <a:rPr lang="en-US" dirty="0"/>
              <a:t>Computers like these numbers. But humans prefer symbols. The assembler lets us assign names to memory locations. #1 like “</a:t>
            </a:r>
            <a:r>
              <a:rPr lang="en-US" dirty="0" err="1"/>
              <a:t>isrDelay</a:t>
            </a:r>
            <a:r>
              <a:rPr lang="en-US" dirty="0"/>
              <a:t>” for 20C0 #2 and “</a:t>
            </a:r>
            <a:r>
              <a:rPr lang="en-US" dirty="0" err="1"/>
              <a:t>coinSwitch</a:t>
            </a:r>
            <a:r>
              <a:rPr lang="en-US" dirty="0"/>
              <a:t>” and #3 “</a:t>
            </a:r>
            <a:r>
              <a:rPr lang="en-US" dirty="0" err="1"/>
              <a:t>numCoins</a:t>
            </a:r>
            <a:r>
              <a:rPr lang="en-US" dirty="0"/>
              <a:t>”.</a:t>
            </a:r>
          </a:p>
          <a:p>
            <a:endParaRPr lang="en-US" dirty="0"/>
          </a:p>
          <a:p>
            <a:r>
              <a:rPr lang="en-US" dirty="0"/>
              <a:t>We also give names to sections of code. #4 like “17CD” should be called “</a:t>
            </a:r>
            <a:r>
              <a:rPr lang="en-US" dirty="0" err="1"/>
              <a:t>CheckHandleTilt</a:t>
            </a:r>
            <a:r>
              <a:rPr lang="en-US" dirty="0"/>
              <a:t>”.</a:t>
            </a:r>
          </a:p>
          <a:p>
            <a:endParaRPr lang="en-US" dirty="0"/>
          </a:p>
          <a:p>
            <a:r>
              <a:rPr lang="en-US" dirty="0"/>
              <a:t>Breaking a program into functions … descriptive names for functions and variables in memory (the heap)  … program flow from top to bottom with IF checks and loops. All very much what we do today in our modern languages. This is where those concepts began.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4429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processor’s universe – the giant array of memory from 0000 to 64K. EVERYTHING is mapped to this address space. #1 Even devices like switches, the keyboard, and the monitor are mapped here. #2 The processor just reads from the memory – it doesn’t realize that its reading from a switch.</a:t>
            </a:r>
          </a:p>
          <a:p>
            <a:endParaRPr lang="en-US" dirty="0"/>
          </a:p>
          <a:p>
            <a:r>
              <a:rPr lang="en-US" dirty="0"/>
              <a:t>#3 ROM. That’s the burned-in code that runs when the computer starts. In some systems this is THE one and only program the computer runs. In your personal computer this code reads other programs from disk and puts them in RAM.</a:t>
            </a:r>
          </a:p>
          <a:p>
            <a:endParaRPr lang="en-US" dirty="0"/>
          </a:p>
          <a:p>
            <a:r>
              <a:rPr lang="en-US" dirty="0"/>
              <a:t>#4 RAM. That’s memory that’s readable and writeable, but it doesn’t keep its contents when you turn the computer off.</a:t>
            </a:r>
          </a:p>
          <a:p>
            <a:endParaRPr lang="en-US" dirty="0"/>
          </a:p>
          <a:p>
            <a:r>
              <a:rPr lang="en-US" dirty="0"/>
              <a:t>#5 The processor has as stack pointer and instructions to maintain a stack. The stack is usually kept at the end of memory and it #6 grows upwards as info is added.</a:t>
            </a:r>
          </a:p>
          <a:p>
            <a:endParaRPr lang="en-US" dirty="0"/>
          </a:p>
          <a:p>
            <a:r>
              <a:rPr lang="en-US" dirty="0"/>
              <a:t>#6 When you make subroutine calls, the return information is kept on the stack. The same thing happens in our programs today, except we use the stack for local variables too.</a:t>
            </a:r>
          </a:p>
          <a:p>
            <a:endParaRPr lang="en-US" dirty="0"/>
          </a:p>
          <a:p>
            <a:r>
              <a:rPr lang="en-US" dirty="0"/>
              <a:t>#7 Most of RAM is reserved for general purpose storage – the HEAP. #8 Its where our </a:t>
            </a:r>
            <a:r>
              <a:rPr lang="en-US" dirty="0" err="1"/>
              <a:t>globals</a:t>
            </a:r>
            <a:r>
              <a:rPr lang="en-US" dirty="0"/>
              <a:t> go and where our objects live.</a:t>
            </a:r>
          </a:p>
          <a:p>
            <a:endParaRPr lang="en-US" dirty="0"/>
          </a:p>
          <a:p>
            <a:r>
              <a:rPr lang="en-US" dirty="0"/>
              <a:t>#9 Generally, the heap grows from top to bottom. The stack and the heap grow towards the middle for free space.</a:t>
            </a:r>
          </a:p>
          <a:p>
            <a:endParaRPr lang="en-US" dirty="0"/>
          </a:p>
          <a:p>
            <a:r>
              <a:rPr lang="en-US" dirty="0"/>
              <a:t>#10 And what happens if we don’t leave enough RAM for a stack? What happens if the stack spills into the data we have on the heap?</a:t>
            </a:r>
          </a:p>
          <a:p>
            <a:endParaRPr lang="en-US" dirty="0"/>
          </a:p>
          <a:p>
            <a:r>
              <a:rPr lang="en-US" dirty="0"/>
              <a:t>#11 You get a STACK OVERFLOW. That’s where that famous site gets its name.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03413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enter the age of Structured Programming. Don’t confuse this with C structures … the “struct” keyword. We’ll look at that soon. This is about the structure of your program. The ideas we’ll discuss seem obvious today, and but they had to start somewhere.</a:t>
            </a:r>
          </a:p>
          <a:p>
            <a:endParaRPr lang="en-US" dirty="0"/>
          </a:p>
          <a:p>
            <a:r>
              <a:rPr lang="en-US" dirty="0"/>
              <a:t>Ideas like #1 break your code up into smaller reusable functions. #2 In our high-level languages (like C in this example), we define our functions, their arguments, and the return type. #3 The compiler generates the assembly language for us. These functions don’t do anything except return to the caller.</a:t>
            </a:r>
          </a:p>
          <a:p>
            <a:endParaRPr lang="en-US" dirty="0"/>
          </a:p>
          <a:p>
            <a:r>
              <a:rPr lang="en-US" dirty="0"/>
              <a:t>#4 We call these functions by name. #5 Again, the compiler generates the assembly language for the call.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#6 A big part of structured-programming is NO GOTOs. The code inside your functions shouldn’t jump all around from spot to spot. Following the flow through the code is like tracing an individual noodle through a plate of spaghetti. This is probably not an issue for you. Languages like java and python don’t have a GOTO statements. But C and C++ do. And know that jump statements are all over the generated assembly language.</a:t>
            </a:r>
          </a:p>
          <a:p>
            <a:endParaRPr lang="en-US" dirty="0"/>
          </a:p>
          <a:p>
            <a:r>
              <a:rPr lang="en-US" dirty="0"/>
              <a:t>Generally, your code flows from top to bottom with two types of changes to flow. You can jump FORWARD to skip a section of code. That’s the IF statement. And you can jump BACKWARDS to repeat a section of code. That’s a loop statement like WHILE. The compiler inserts the jumps as needed.</a:t>
            </a:r>
          </a:p>
          <a:p>
            <a:endParaRPr lang="en-US" dirty="0"/>
          </a:p>
          <a:p>
            <a:r>
              <a:rPr lang="en-US" dirty="0"/>
              <a:t>#7 For instance, the CONTINUE statement jumps back to the top of the loop. Here is the jump in the assembly.</a:t>
            </a:r>
          </a:p>
          <a:p>
            <a:endParaRPr lang="en-US" dirty="0"/>
          </a:p>
          <a:p>
            <a:r>
              <a:rPr lang="en-US" dirty="0"/>
              <a:t>And at the end of the loop, there is a jump back to the top as well.</a:t>
            </a:r>
          </a:p>
          <a:p>
            <a:endParaRPr lang="en-US" dirty="0"/>
          </a:p>
          <a:p>
            <a:r>
              <a:rPr lang="en-US" dirty="0"/>
              <a:t>#8 Complex expressions like these involve several comparisons and jump statements. The compiler generates the code and manages the jumps.</a:t>
            </a:r>
          </a:p>
          <a:p>
            <a:endParaRPr lang="en-US" dirty="0"/>
          </a:p>
          <a:p>
            <a:r>
              <a:rPr lang="en-US" dirty="0"/>
              <a:t>Difficult to visualize … easy-to-see expression</a:t>
            </a:r>
          </a:p>
          <a:p>
            <a:endParaRPr lang="en-US" dirty="0"/>
          </a:p>
          <a:p>
            <a:pPr marL="0" indent="0">
              <a:buFont typeface="Arial" panose="020B0604020202020204" pitchFamily="34" charset="0"/>
              <a:buNone/>
            </a:pPr>
            <a:r>
              <a:rPr lang="en-US" dirty="0"/>
              <a:t>---- if there is time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Note the shortcut here. Instead of calling the function, returning back, and then returning again, the assembly takes a shortcut and just jumps straight to the function. When the function returns it uses the address from the top of the stack, which is the address of the caller to </a:t>
            </a:r>
            <a:r>
              <a:rPr lang="en-US" dirty="0" err="1"/>
              <a:t>doFun</a:t>
            </a:r>
            <a:r>
              <a:rPr lang="en-US" dirty="0"/>
              <a:t>! That saves a little execution time and a little program space. The compiler knows all kinds of these little tricks.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a:p>
            <a:r>
              <a:rPr lang="en-US" dirty="0"/>
              <a:t>---- If time ----</a:t>
            </a:r>
          </a:p>
          <a:p>
            <a:r>
              <a:rPr lang="en-US" dirty="0"/>
              <a:t>-</a:t>
            </a:r>
          </a:p>
          <a:p>
            <a:r>
              <a:rPr lang="en-US" dirty="0"/>
              <a:t>Let’s see. “char” types can’t be negative, so all we need to check is not zero. We OR A with itself … if the result is zero then we jump to the line after the loop. Otherwise we compare A with 10. If it is equal to 10, we get a zero in the subtraction and we jump to the end of the loop.</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6755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generic high-level code is MOSTLY portable! We have different compilers that read these high-level statements and generate assembly for a specific target processor.</a:t>
            </a:r>
          </a:p>
          <a:p>
            <a:endParaRPr lang="en-US" dirty="0"/>
          </a:p>
          <a:p>
            <a:r>
              <a:rPr lang="en-US" dirty="0"/>
              <a:t>Processors have different register names and different opcodes. Sometimes the function of the opcodes is the same, but the terminology is different. #1 JUMP, BRANCH, or GOTO – all the same thing. </a:t>
            </a:r>
          </a:p>
          <a:p>
            <a:endParaRPr lang="en-US" dirty="0"/>
          </a:p>
          <a:p>
            <a:r>
              <a:rPr lang="en-US" dirty="0"/>
              <a:t>Sometimes there are opcodes with unique functionality. #2 The </a:t>
            </a:r>
            <a:r>
              <a:rPr lang="en-US" dirty="0" err="1"/>
              <a:t>puhDAWK</a:t>
            </a:r>
            <a:r>
              <a:rPr lang="en-US" dirty="0"/>
              <a:t> processor has a compare-and-if-not-equal-skip-next-instruction opcode!</a:t>
            </a:r>
          </a:p>
          <a:p>
            <a:endParaRPr lang="en-US" dirty="0"/>
          </a:p>
          <a:p>
            <a:r>
              <a:rPr lang="en-US" dirty="0"/>
              <a:t>I said that the code is “mostly portable”. There are still some machine-details that leak through the abstraction. Register-size is a common one. The compiler is using the A register here for variable X. On some processors, the registers are 8 bits. On some they are 16 bits. Can you put the value 320 in a “char”? Can you put the value 70,000 in an “int” variable? Or is 65535 the limit? It depends on the machine you are compiling the code for.</a:t>
            </a:r>
          </a:p>
          <a:p>
            <a:endParaRPr lang="en-US" dirty="0"/>
          </a:p>
          <a:p>
            <a:r>
              <a:rPr lang="en-US" dirty="0"/>
              <a:t>You might be able to use your code on other processors, or the code might blow up at runtime. You might have to tweak the code for your target processor.</a:t>
            </a:r>
          </a:p>
          <a:p>
            <a:endParaRPr lang="en-US" dirty="0"/>
          </a:p>
          <a:p>
            <a:r>
              <a:rPr lang="en-US" dirty="0"/>
              <a:t>Wouldn’t it be nice if everyone used the same machine? Then the EXACT same code could run as is everywhere. In fact, you could ship the compiled version of the code everywhere! You wouldn’t need to a different compiler for each machine.</a:t>
            </a:r>
          </a:p>
          <a:p>
            <a:endParaRPr lang="en-US" dirty="0"/>
          </a:p>
          <a:p>
            <a:endParaRPr lang="en-US" dirty="0"/>
          </a:p>
          <a:p>
            <a:r>
              <a:rPr lang="en-US" dirty="0"/>
              <a:t>---- if time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68HC08 has both terms: a JMP and a BRA. They do the same thing, though branches are shorter distance with relative offsets. Don’t worry, the compiler knows the difference.</a:t>
            </a:r>
          </a:p>
          <a:p>
            <a:endParaRPr lang="en-US" dirty="0"/>
          </a:p>
          <a:p>
            <a:r>
              <a:rPr lang="en-US" dirty="0"/>
              <a:t>Also note that all three compilers used the JUMP instead of JUMP/RET trick. But the </a:t>
            </a:r>
            <a:r>
              <a:rPr lang="en-US" dirty="0" err="1"/>
              <a:t>puhDAWK</a:t>
            </a:r>
            <a:r>
              <a:rPr lang="en-US" dirty="0"/>
              <a:t> compiler left the unreachable RET statement at the end where the others didn’t. No idea why.</a:t>
            </a:r>
          </a:p>
          <a:p>
            <a:r>
              <a:rPr lang="en-US" dirty="0"/>
              <a:t>-</a:t>
            </a:r>
          </a:p>
          <a:p>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59979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that’s what the invention of Java gave to us! Instead of a real machine, SUN defined a virtual machine #1 with its own set of opcodes. A native program reads these virtual opcodes – we call them “byte codes” – and executes them like a real processor would.</a:t>
            </a:r>
          </a:p>
          <a:p>
            <a:endParaRPr lang="en-US" dirty="0"/>
          </a:p>
          <a:p>
            <a:r>
              <a:rPr lang="en-US" dirty="0"/>
              <a:t>You could write assembly language by hand for this virtual machine. #2 But it is easier to use the java-compiler that reads the </a:t>
            </a:r>
            <a:r>
              <a:rPr lang="en-US" dirty="0" err="1"/>
              <a:t>highlevel</a:t>
            </a:r>
            <a:r>
              <a:rPr lang="en-US" dirty="0"/>
              <a:t> (C-like) language and produces the assembly for the virtual machine. </a:t>
            </a:r>
          </a:p>
          <a:p>
            <a:endParaRPr lang="en-US" dirty="0"/>
          </a:p>
          <a:p>
            <a:r>
              <a:rPr lang="en-US" dirty="0"/>
              <a:t>The opcodes might look strange. There are no registers – all operation use the stack (like an old HP reverse-polish-notation calculator). But it flows like any other “real” processor. #3 Here is our complex expression and #4 here is it converted to a series of single compares and jumps – address numbers instead of labels. #5 Here is our continue … GOTO back to the top of the loop at address 2</a:t>
            </a:r>
          </a:p>
          <a:p>
            <a:endParaRPr lang="en-US" dirty="0"/>
          </a:p>
          <a:p>
            <a:r>
              <a:rPr lang="en-US" dirty="0"/>
              <a:t>The java compiler saves these bytecodes #6 to a “.class” file that can be run directly by java virtual machines on any other computer. Nice.</a:t>
            </a:r>
          </a:p>
          <a:p>
            <a:endParaRPr lang="en-US" dirty="0"/>
          </a:p>
          <a:p>
            <a:r>
              <a:rPr lang="en-US" dirty="0"/>
              <a:t>#7 What about interpreted languages like Python? Well, it turns out that they work pretty much like java. #8 Python has its own virtual machine and opcodes – also stack based. #9 Here is the complex expression broken down into individual compares and jumps. #10 here is the continue jump back to the top of the loop.</a:t>
            </a:r>
          </a:p>
          <a:p>
            <a:endParaRPr lang="en-US" dirty="0"/>
          </a:p>
          <a:p>
            <a:r>
              <a:rPr lang="en-US" dirty="0"/>
              <a:t>Python is compiled, but it happens right before the code runs. With Java, the compile/run are separate steps.</a:t>
            </a:r>
          </a:p>
          <a:p>
            <a:endParaRPr lang="en-US" dirty="0"/>
          </a:p>
          <a:p>
            <a:r>
              <a:rPr lang="en-US" dirty="0"/>
              <a:t>#11 The compiler stores the bytecodes in PYC files. These are used the next time you run the code to save time. You can ship just the PYC files to customers if you don’t want them to have your python source.</a:t>
            </a:r>
          </a:p>
          <a:p>
            <a:endParaRPr lang="en-US" dirty="0"/>
          </a:p>
          <a:p>
            <a:r>
              <a:rPr lang="en-US" dirty="0"/>
              <a:t>What about JavaScript? Turns out it is compiled too – right before it runs, which explains why “hoisting” works. #12 Here is a description of the V8 opcodes. Interestingly, the V8 virtual machine has registers instead of totally stack based.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77166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an intricate dance between CODE and DATA. We’ve been talking about the structure of code. Now let’s shift to the structure of data – and we meet #1 the C/C++ “struct” statement.</a:t>
            </a:r>
          </a:p>
          <a:p>
            <a:endParaRPr lang="en-US" dirty="0"/>
          </a:p>
          <a:p>
            <a:r>
              <a:rPr lang="en-US" dirty="0"/>
              <a:t>In code, we build up routines from statements and programs from routines. We do the same thing with memory. We build up structures from bytes and then reuse our structures to build up more and more complex structures.</a:t>
            </a:r>
          </a:p>
          <a:p>
            <a:endParaRPr lang="en-US" dirty="0"/>
          </a:p>
          <a:p>
            <a:r>
              <a:rPr lang="en-US" dirty="0"/>
              <a:t>A bank account structure, for instance, has #2 “name”, “address”, “phone”, and “balance”. </a:t>
            </a:r>
          </a:p>
          <a:p>
            <a:endParaRPr lang="en-US" dirty="0"/>
          </a:p>
          <a:p>
            <a:r>
              <a:rPr lang="en-US" dirty="0"/>
              <a:t>#3 You can ask your program to print the number of bytes used by an account structure. If you add those up you get 44 bytes. #4 But the program prints “48”. The extra four bytes are unused padding bytes #5 added before balance.  That’s a hardware detail that could be different from CPU to CPU. My computer wants doubles aligned to an 8-byte address boundary. Otherwise, the access might be slower … or it might generate a bus error. </a:t>
            </a:r>
          </a:p>
          <a:p>
            <a:endParaRPr lang="en-US" dirty="0"/>
          </a:p>
          <a:p>
            <a:r>
              <a:rPr lang="en-US" dirty="0"/>
              <a:t>Most of the time, you won’t know or care about this padding.</a:t>
            </a:r>
          </a:p>
          <a:p>
            <a:endParaRPr lang="en-US" dirty="0"/>
          </a:p>
          <a:p>
            <a:r>
              <a:rPr lang="en-US" dirty="0"/>
              <a:t>#6 Now you can use “account” just like a built-in type. Here we declare a variable “</a:t>
            </a:r>
            <a:r>
              <a:rPr lang="en-US" dirty="0" err="1"/>
              <a:t>jan</a:t>
            </a:r>
            <a:r>
              <a:rPr lang="en-US" dirty="0"/>
              <a:t>” of type “Account”. #7 The program uses the structure definition like a cookie cutter and stamps out 48 bytes in memory for “</a:t>
            </a:r>
            <a:r>
              <a:rPr lang="en-US" dirty="0" err="1"/>
              <a:t>jan</a:t>
            </a:r>
            <a:r>
              <a:rPr lang="en-US" dirty="0"/>
              <a:t>”. Now we talk about Account as a type like “int” and “char” and “double”.</a:t>
            </a:r>
          </a:p>
          <a:p>
            <a:endParaRPr lang="en-US" dirty="0"/>
          </a:p>
          <a:p>
            <a:r>
              <a:rPr lang="en-US" dirty="0"/>
              <a:t>#8 Here we stamp out another structure in memory for “bob”.</a:t>
            </a:r>
          </a:p>
          <a:p>
            <a:endParaRPr lang="en-US" dirty="0"/>
          </a:p>
          <a:p>
            <a:r>
              <a:rPr lang="en-US" dirty="0"/>
              <a:t>You access the individual parts of the structure with a “dot” #9 like this. Jan is a variable, but it has pieces inside it. We use the dot to call out individual parts. Here we set the phone within </a:t>
            </a:r>
            <a:r>
              <a:rPr lang="en-US" dirty="0" err="1"/>
              <a:t>jan.</a:t>
            </a:r>
            <a:r>
              <a:rPr lang="en-US" dirty="0"/>
              <a:t> #10 Here we set the balance within bob.</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92947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www.quora.com/What-is-the-history-of-object-oriented-programm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computerarcheolog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dailyjs/understanding-v8s-bytecode-317d46c9477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Evolution of OO</a:t>
            </a:r>
          </a:p>
        </p:txBody>
      </p:sp>
      <p:sp>
        <p:nvSpPr>
          <p:cNvPr id="3" name="Content Placeholder 2"/>
          <p:cNvSpPr>
            <a:spLocks noGrp="1"/>
          </p:cNvSpPr>
          <p:nvPr>
            <p:ph idx="1"/>
          </p:nvPr>
        </p:nvSpPr>
        <p:spPr>
          <a:xfrm>
            <a:off x="304800" y="1110886"/>
            <a:ext cx="5867400" cy="2514599"/>
          </a:xfrm>
        </p:spPr>
        <p:txBody>
          <a:bodyPr>
            <a:normAutofit/>
          </a:bodyPr>
          <a:lstStyle/>
          <a:p>
            <a:pPr>
              <a:buFont typeface="Arial" charset="0"/>
              <a:buChar char="•"/>
            </a:pPr>
            <a:r>
              <a:rPr lang="en-US" dirty="0"/>
              <a:t>A Touch of Assembly</a:t>
            </a:r>
          </a:p>
          <a:p>
            <a:pPr>
              <a:buFont typeface="Arial" charset="0"/>
              <a:buChar char="•"/>
            </a:pPr>
            <a:r>
              <a:rPr lang="en-US" dirty="0"/>
              <a:t>Merging Code and Structure (Encapsulation)</a:t>
            </a:r>
          </a:p>
          <a:p>
            <a:pPr>
              <a:buFont typeface="Arial" charset="0"/>
              <a:buChar char="•"/>
            </a:pPr>
            <a:r>
              <a:rPr lang="en-US" dirty="0"/>
              <a:t>Appending Structure (Inheritance)</a:t>
            </a:r>
          </a:p>
          <a:p>
            <a:pPr>
              <a:buFont typeface="Arial" charset="0"/>
              <a:buChar char="•"/>
            </a:pPr>
            <a:r>
              <a:rPr lang="en-US" dirty="0"/>
              <a:t>Pointers to Functions (Polymorphism)</a:t>
            </a:r>
          </a:p>
          <a:p>
            <a:pPr>
              <a:buFont typeface="Arial" charset="0"/>
              <a:buChar char="•"/>
            </a:pPr>
            <a:endParaRPr lang="en-US" dirty="0"/>
          </a:p>
        </p:txBody>
      </p:sp>
      <p:pic>
        <p:nvPicPr>
          <p:cNvPr id="21" name="Picture 20" descr="A picture containing man, board, riding, table&#10;&#10;Description automatically generated">
            <a:extLst>
              <a:ext uri="{FF2B5EF4-FFF2-40B4-BE49-F238E27FC236}">
                <a16:creationId xmlns:a16="http://schemas.microsoft.com/office/drawing/2014/main" id="{9BA08765-D367-4DA0-8689-DBDD40C93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412" y="1868532"/>
            <a:ext cx="2651119" cy="213414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2904255" y="57151"/>
            <a:ext cx="6163545" cy="609600"/>
          </a:xfrm>
        </p:spPr>
        <p:txBody>
          <a:bodyPr/>
          <a:lstStyle/>
          <a:p>
            <a:r>
              <a:rPr lang="en-US" dirty="0"/>
              <a:t>Related Functions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6222169" y="104842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6992595" y="109459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6142288" y="945939"/>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6142288" y="659900"/>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5972649" y="128484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6221318" y="158355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5992718" y="181376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6992594" y="134350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6992593" y="158986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6987487" y="183917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276122" y="409332"/>
            <a:ext cx="3339181" cy="16643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04255" y="40933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6159504" y="3101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6929930" y="3147180"/>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6079623" y="2998524"/>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6079623" y="2712684"/>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5909984" y="3337433"/>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6158653" y="3636141"/>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5930053" y="3866353"/>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6929929" y="3396091"/>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6929928" y="3642448"/>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6928226" y="388866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6990040" y="159241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6927375" y="3883037"/>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5328812" y="1400321"/>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5285729" y="3410181"/>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
        <p:nvSpPr>
          <p:cNvPr id="47" name="Rectangle 46">
            <a:extLst>
              <a:ext uri="{FF2B5EF4-FFF2-40B4-BE49-F238E27FC236}">
                <a16:creationId xmlns:a16="http://schemas.microsoft.com/office/drawing/2014/main" id="{67E50563-E86F-4E73-8E49-38C4CCF0960B}"/>
              </a:ext>
            </a:extLst>
          </p:cNvPr>
          <p:cNvSpPr/>
          <p:nvPr/>
        </p:nvSpPr>
        <p:spPr>
          <a:xfrm>
            <a:off x="224607" y="2507563"/>
            <a:ext cx="5170880" cy="225715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getAccountName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setName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acct, char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newName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15F7539-31EA-46F7-B13F-C8099AFD99F6}"/>
              </a:ext>
            </a:extLst>
          </p:cNvPr>
          <p:cNvSpPr txBox="1"/>
          <p:nvPr/>
        </p:nvSpPr>
        <p:spPr>
          <a:xfrm>
            <a:off x="4670983" y="25038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49" name="Straight Arrow Connector 48">
            <a:extLst>
              <a:ext uri="{FF2B5EF4-FFF2-40B4-BE49-F238E27FC236}">
                <a16:creationId xmlns:a16="http://schemas.microsoft.com/office/drawing/2014/main" id="{51BB94E3-705A-4603-AF99-536EDA58D1EA}"/>
              </a:ext>
            </a:extLst>
          </p:cNvPr>
          <p:cNvCxnSpPr>
            <a:cxnSpLocks/>
          </p:cNvCxnSpPr>
          <p:nvPr/>
        </p:nvCxnSpPr>
        <p:spPr>
          <a:xfrm flipV="1">
            <a:off x="3344815" y="1738875"/>
            <a:ext cx="2709636" cy="83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4BC1813-9C0D-4609-A236-1B0BAB6C6B3A}"/>
              </a:ext>
            </a:extLst>
          </p:cNvPr>
          <p:cNvSpPr txBox="1"/>
          <p:nvPr/>
        </p:nvSpPr>
        <p:spPr>
          <a:xfrm>
            <a:off x="5660580" y="4238371"/>
            <a:ext cx="4134005" cy="707886"/>
          </a:xfrm>
          <a:prstGeom prst="rect">
            <a:avLst/>
          </a:prstGeom>
          <a:noFill/>
        </p:spPr>
        <p:txBody>
          <a:bodyPr wrap="square" rtlCol="0">
            <a:spAutoFit/>
          </a:bodyPr>
          <a:lstStyle/>
          <a:p>
            <a:r>
              <a:rPr lang="en-US" sz="4000" b="1" dirty="0">
                <a:solidFill>
                  <a:srgbClr val="FF0000"/>
                </a:solidFill>
              </a:rPr>
              <a:t>Encapsulation</a:t>
            </a:r>
          </a:p>
        </p:txBody>
      </p:sp>
    </p:spTree>
    <p:extLst>
      <p:ext uri="{BB962C8B-B14F-4D97-AF65-F5344CB8AC3E}">
        <p14:creationId xmlns:p14="http://schemas.microsoft.com/office/powerpoint/2010/main" val="29167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xEl>
                                              <p:pRg st="1" end="1"/>
                                            </p:txEl>
                                          </p:spTgt>
                                        </p:tgtEl>
                                        <p:attrNameLst>
                                          <p:attrName>style.visibility</p:attrName>
                                        </p:attrNameLst>
                                      </p:cBhvr>
                                      <p:to>
                                        <p:strVal val="visible"/>
                                      </p:to>
                                    </p:set>
                                    <p:animEffect transition="in" filter="fade">
                                      <p:cBhvr>
                                        <p:cTn id="10" dur="500"/>
                                        <p:tgtEl>
                                          <p:spTgt spid="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Effect transition="in" filter="fade">
                                      <p:cBhvr>
                                        <p:cTn id="13" dur="500"/>
                                        <p:tgtEl>
                                          <p:spTgt spid="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xEl>
                                              <p:pRg st="4" end="4"/>
                                            </p:txEl>
                                          </p:spTgt>
                                        </p:tgtEl>
                                        <p:attrNameLst>
                                          <p:attrName>style.visibility</p:attrName>
                                        </p:attrNameLst>
                                      </p:cBhvr>
                                      <p:to>
                                        <p:strVal val="visible"/>
                                      </p:to>
                                    </p:set>
                                    <p:animEffect transition="in" filter="fade">
                                      <p:cBhvr>
                                        <p:cTn id="18" dur="500"/>
                                        <p:tgtEl>
                                          <p:spTgt spid="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6" end="6"/>
                                            </p:txEl>
                                          </p:spTgt>
                                        </p:tgtEl>
                                        <p:attrNameLst>
                                          <p:attrName>style.visibility</p:attrName>
                                        </p:attrNameLst>
                                      </p:cBhvr>
                                      <p:to>
                                        <p:strVal val="visible"/>
                                      </p:to>
                                    </p:set>
                                    <p:animEffect transition="in" filter="fade">
                                      <p:cBhvr>
                                        <p:cTn id="23" dur="500"/>
                                        <p:tgtEl>
                                          <p:spTgt spid="4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xEl>
                                              <p:pRg st="8" end="8"/>
                                            </p:txEl>
                                          </p:spTgt>
                                        </p:tgtEl>
                                        <p:attrNameLst>
                                          <p:attrName>style.visibility</p:attrName>
                                        </p:attrNameLst>
                                      </p:cBhvr>
                                      <p:to>
                                        <p:strVal val="visible"/>
                                      </p:to>
                                    </p:set>
                                    <p:animEffect transition="in" filter="fade">
                                      <p:cBhvr>
                                        <p:cTn id="28" dur="500"/>
                                        <p:tgtEl>
                                          <p:spTgt spid="4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xEl>
                                              <p:pRg st="3" end="3"/>
                                            </p:txEl>
                                          </p:spTgt>
                                        </p:tgtEl>
                                        <p:attrNameLst>
                                          <p:attrName>style.visibility</p:attrName>
                                        </p:attrNameLst>
                                      </p:cBhvr>
                                      <p:to>
                                        <p:strVal val="visible"/>
                                      </p:to>
                                    </p:set>
                                    <p:animEffect transition="in" filter="fade">
                                      <p:cBhvr>
                                        <p:cTn id="33" dur="500"/>
                                        <p:tgtEl>
                                          <p:spTgt spid="3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xEl>
                                              <p:pRg st="4" end="4"/>
                                            </p:txEl>
                                          </p:spTgt>
                                        </p:tgtEl>
                                        <p:attrNameLst>
                                          <p:attrName>style.visibility</p:attrName>
                                        </p:attrNameLst>
                                      </p:cBhvr>
                                      <p:to>
                                        <p:strVal val="visible"/>
                                      </p:to>
                                    </p:set>
                                    <p:animEffect transition="in" filter="fade">
                                      <p:cBhvr>
                                        <p:cTn id="43" dur="500"/>
                                        <p:tgtEl>
                                          <p:spTgt spid="31">
                                            <p:txEl>
                                              <p:pRg st="4" end="4"/>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fade">
                                      <p:cBhvr>
                                        <p:cTn id="47" dur="500"/>
                                        <p:tgtEl>
                                          <p:spTgt spid="31">
                                            <p:txEl>
                                              <p:pRg st="6" end="6"/>
                                            </p:txEl>
                                          </p:spTgt>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1">
                                            <p:txEl>
                                              <p:pRg st="7" end="7"/>
                                            </p:txEl>
                                          </p:spTgt>
                                        </p:tgtEl>
                                        <p:attrNameLst>
                                          <p:attrName>style.visibility</p:attrName>
                                        </p:attrNameLst>
                                      </p:cBhvr>
                                      <p:to>
                                        <p:strVal val="visible"/>
                                      </p:to>
                                    </p:set>
                                    <p:animEffect transition="in" filter="fade">
                                      <p:cBhvr>
                                        <p:cTn id="51" dur="500"/>
                                        <p:tgtEl>
                                          <p:spTgt spid="3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7">
                                            <p:txEl>
                                              <p:pRg st="10" end="10"/>
                                            </p:txEl>
                                          </p:spTgt>
                                        </p:tgtEl>
                                        <p:attrNameLst>
                                          <p:attrName>style.visibility</p:attrName>
                                        </p:attrNameLst>
                                      </p:cBhvr>
                                      <p:to>
                                        <p:strVal val="visible"/>
                                      </p:to>
                                    </p:set>
                                    <p:animEffect transition="in" filter="fade">
                                      <p:cBhvr>
                                        <p:cTn id="56" dur="500"/>
                                        <p:tgtEl>
                                          <p:spTgt spid="47">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5029200" cy="40357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572000"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52" name="Rectangle 51">
            <a:extLst>
              <a:ext uri="{FF2B5EF4-FFF2-40B4-BE49-F238E27FC236}">
                <a16:creationId xmlns:a16="http://schemas.microsoft.com/office/drawing/2014/main" id="{A30914DD-8E41-4330-A6E8-29EA94C0AAC7}"/>
              </a:ext>
            </a:extLst>
          </p:cNvPr>
          <p:cNvSpPr/>
          <p:nvPr/>
        </p:nvSpPr>
        <p:spPr>
          <a:xfrm>
            <a:off x="5486400" y="834692"/>
            <a:ext cx="3403752" cy="271824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8DF43DD8-DA74-4BC1-B5BA-EB905A79EC5B}"/>
              </a:ext>
            </a:extLst>
          </p:cNvPr>
          <p:cNvSpPr txBox="1"/>
          <p:nvPr/>
        </p:nvSpPr>
        <p:spPr>
          <a:xfrm>
            <a:off x="8179104"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5" name="Straight Connector 4">
            <a:extLst>
              <a:ext uri="{FF2B5EF4-FFF2-40B4-BE49-F238E27FC236}">
                <a16:creationId xmlns:a16="http://schemas.microsoft.com/office/drawing/2014/main" id="{3E6FD9C3-8561-45F7-AC4C-8BF94BF8FB8B}"/>
              </a:ext>
            </a:extLst>
          </p:cNvPr>
          <p:cNvCxnSpPr/>
          <p:nvPr/>
        </p:nvCxnSpPr>
        <p:spPr>
          <a:xfrm flipV="1">
            <a:off x="5715000" y="2028825"/>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D2AB57-AF85-4AAD-8420-7AAE44FBEF80}"/>
              </a:ext>
            </a:extLst>
          </p:cNvPr>
          <p:cNvCxnSpPr>
            <a:cxnSpLocks/>
          </p:cNvCxnSpPr>
          <p:nvPr/>
        </p:nvCxnSpPr>
        <p:spPr>
          <a:xfrm>
            <a:off x="5715000" y="2028825"/>
            <a:ext cx="971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D3741B-775B-4C99-959A-85A622A34CCA}"/>
              </a:ext>
            </a:extLst>
          </p:cNvPr>
          <p:cNvCxnSpPr/>
          <p:nvPr/>
        </p:nvCxnSpPr>
        <p:spPr>
          <a:xfrm>
            <a:off x="6686550" y="202882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7" end="7"/>
                                            </p:txEl>
                                          </p:spTgt>
                                        </p:tgtEl>
                                        <p:attrNameLst>
                                          <p:attrName>style.visibility</p:attrName>
                                        </p:attrNameLst>
                                      </p:cBhvr>
                                      <p:to>
                                        <p:strVal val="visible"/>
                                      </p:to>
                                    </p:set>
                                    <p:animEffect transition="in" filter="fade">
                                      <p:cBhvr>
                                        <p:cTn id="7" dur="500"/>
                                        <p:tgtEl>
                                          <p:spTgt spid="3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0" end="10"/>
                                            </p:txEl>
                                          </p:spTgt>
                                        </p:tgtEl>
                                        <p:attrNameLst>
                                          <p:attrName>style.visibility</p:attrName>
                                        </p:attrNameLst>
                                      </p:cBhvr>
                                      <p:to>
                                        <p:strVal val="visible"/>
                                      </p:to>
                                    </p:set>
                                    <p:animEffect transition="in" filter="fade">
                                      <p:cBhvr>
                                        <p:cTn id="10" dur="500"/>
                                        <p:tgtEl>
                                          <p:spTgt spid="31">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6" end="6"/>
                                            </p:txEl>
                                          </p:spTgt>
                                        </p:tgtEl>
                                        <p:attrNameLst>
                                          <p:attrName>style.visibility</p:attrName>
                                        </p:attrNameLst>
                                      </p:cBhvr>
                                      <p:to>
                                        <p:strVal val="visible"/>
                                      </p:to>
                                    </p:set>
                                    <p:animEffect transition="in" filter="fade">
                                      <p:cBhvr>
                                        <p:cTn id="15" dur="500"/>
                                        <p:tgtEl>
                                          <p:spTgt spid="31">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8" end="8"/>
                                            </p:txEl>
                                          </p:spTgt>
                                        </p:tgtEl>
                                        <p:attrNameLst>
                                          <p:attrName>style.visibility</p:attrName>
                                        </p:attrNameLst>
                                      </p:cBhvr>
                                      <p:to>
                                        <p:strVal val="visible"/>
                                      </p:to>
                                    </p:set>
                                    <p:animEffect transition="in" filter="fade">
                                      <p:cBhvr>
                                        <p:cTn id="20" dur="500"/>
                                        <p:tgtEl>
                                          <p:spTgt spid="31">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9" end="9"/>
                                            </p:txEl>
                                          </p:spTgt>
                                        </p:tgtEl>
                                        <p:attrNameLst>
                                          <p:attrName>style.visibility</p:attrName>
                                        </p:attrNameLst>
                                      </p:cBhvr>
                                      <p:to>
                                        <p:strVal val="visible"/>
                                      </p:to>
                                    </p:set>
                                    <p:animEffect transition="in" filter="fade">
                                      <p:cBhvr>
                                        <p:cTn id="25" dur="500"/>
                                        <p:tgtEl>
                                          <p:spTgt spid="31">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12" end="12"/>
                                            </p:txEl>
                                          </p:spTgt>
                                        </p:tgtEl>
                                        <p:attrNameLst>
                                          <p:attrName>style.visibility</p:attrName>
                                        </p:attrNameLst>
                                      </p:cBhvr>
                                      <p:to>
                                        <p:strVal val="visible"/>
                                      </p:to>
                                    </p:set>
                                    <p:animEffect transition="in" filter="fade">
                                      <p:cBhvr>
                                        <p:cTn id="30" dur="500"/>
                                        <p:tgtEl>
                                          <p:spTgt spid="31">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xEl>
                                              <p:pRg st="13" end="13"/>
                                            </p:txEl>
                                          </p:spTgt>
                                        </p:tgtEl>
                                        <p:attrNameLst>
                                          <p:attrName>style.visibility</p:attrName>
                                        </p:attrNameLst>
                                      </p:cBhvr>
                                      <p:to>
                                        <p:strVal val="visible"/>
                                      </p:to>
                                    </p:set>
                                    <p:animEffect transition="in" filter="fade">
                                      <p:cBhvr>
                                        <p:cTn id="33" dur="500"/>
                                        <p:tgtEl>
                                          <p:spTgt spid="31">
                                            <p:txEl>
                                              <p:pRg st="13" end="1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xEl>
                                              <p:pRg st="15" end="15"/>
                                            </p:txEl>
                                          </p:spTgt>
                                        </p:tgtEl>
                                        <p:attrNameLst>
                                          <p:attrName>style.visibility</p:attrName>
                                        </p:attrNameLst>
                                      </p:cBhvr>
                                      <p:to>
                                        <p:strVal val="visible"/>
                                      </p:to>
                                    </p:set>
                                    <p:animEffect transition="in" filter="fade">
                                      <p:cBhvr>
                                        <p:cTn id="38" dur="500"/>
                                        <p:tgtEl>
                                          <p:spTgt spid="31">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xEl>
                                              <p:pRg st="16" end="16"/>
                                            </p:txEl>
                                          </p:spTgt>
                                        </p:tgtEl>
                                        <p:attrNameLst>
                                          <p:attrName>style.visibility</p:attrName>
                                        </p:attrNameLst>
                                      </p:cBhvr>
                                      <p:to>
                                        <p:strVal val="visible"/>
                                      </p:to>
                                    </p:set>
                                    <p:animEffect transition="in" filter="fade">
                                      <p:cBhvr>
                                        <p:cTn id="41" dur="500"/>
                                        <p:tgtEl>
                                          <p:spTgt spid="31">
                                            <p:txEl>
                                              <p:pRg st="16" end="1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fade">
                                      <p:cBhvr>
                                        <p:cTn id="46" dur="500"/>
                                        <p:tgtEl>
                                          <p:spTgt spid="52">
                                            <p:txEl>
                                              <p:pRg st="0" end="0"/>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2">
                                            <p:txEl>
                                              <p:pRg st="1" end="1"/>
                                            </p:txEl>
                                          </p:spTgt>
                                        </p:tgtEl>
                                        <p:attrNameLst>
                                          <p:attrName>style.visibility</p:attrName>
                                        </p:attrNameLst>
                                      </p:cBhvr>
                                      <p:to>
                                        <p:strVal val="visible"/>
                                      </p:to>
                                    </p:set>
                                    <p:animEffect transition="in" filter="fade">
                                      <p:cBhvr>
                                        <p:cTn id="50" dur="500"/>
                                        <p:tgtEl>
                                          <p:spTgt spid="52">
                                            <p:txEl>
                                              <p:pRg st="1" end="1"/>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52">
                                            <p:txEl>
                                              <p:pRg st="3" end="3"/>
                                            </p:txEl>
                                          </p:spTgt>
                                        </p:tgtEl>
                                        <p:attrNameLst>
                                          <p:attrName>style.visibility</p:attrName>
                                        </p:attrNameLst>
                                      </p:cBhvr>
                                      <p:to>
                                        <p:strVal val="visible"/>
                                      </p:to>
                                    </p:set>
                                    <p:animEffect transition="in" filter="fade">
                                      <p:cBhvr>
                                        <p:cTn id="54" dur="500"/>
                                        <p:tgtEl>
                                          <p:spTgt spid="52">
                                            <p:txEl>
                                              <p:pRg st="3" end="3"/>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2">
                                            <p:txEl>
                                              <p:pRg st="4" end="4"/>
                                            </p:txEl>
                                          </p:spTgt>
                                        </p:tgtEl>
                                        <p:attrNameLst>
                                          <p:attrName>style.visibility</p:attrName>
                                        </p:attrNameLst>
                                      </p:cBhvr>
                                      <p:to>
                                        <p:strVal val="visible"/>
                                      </p:to>
                                    </p:set>
                                    <p:animEffect transition="in" filter="fade">
                                      <p:cBhvr>
                                        <p:cTn id="58" dur="500"/>
                                        <p:tgtEl>
                                          <p:spTgt spid="5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
                                            <p:txEl>
                                              <p:pRg st="7" end="7"/>
                                            </p:txEl>
                                          </p:spTgt>
                                        </p:tgtEl>
                                        <p:attrNameLst>
                                          <p:attrName>style.visibility</p:attrName>
                                        </p:attrNameLst>
                                      </p:cBhvr>
                                      <p:to>
                                        <p:strVal val="visible"/>
                                      </p:to>
                                    </p:set>
                                    <p:animEffect transition="in" filter="fade">
                                      <p:cBhvr>
                                        <p:cTn id="63" dur="500"/>
                                        <p:tgtEl>
                                          <p:spTgt spid="52">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down)">
                                      <p:cBhvr>
                                        <p:cTn id="68" dur="500"/>
                                        <p:tgtEl>
                                          <p:spTgt spid="5"/>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xEl>
                                              <p:pRg st="8" end="8"/>
                                            </p:txEl>
                                          </p:spTgt>
                                        </p:tgtEl>
                                        <p:attrNameLst>
                                          <p:attrName>style.visibility</p:attrName>
                                        </p:attrNameLst>
                                      </p:cBhvr>
                                      <p:to>
                                        <p:strVal val="visible"/>
                                      </p:to>
                                    </p:set>
                                    <p:animEffect transition="in" filter="fade">
                                      <p:cBhvr>
                                        <p:cTn id="81" dur="500"/>
                                        <p:tgtEl>
                                          <p:spTgt spid="52">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xEl>
                                              <p:pRg st="10" end="10"/>
                                            </p:txEl>
                                          </p:spTgt>
                                        </p:tgtEl>
                                        <p:attrNameLst>
                                          <p:attrName>style.visibility</p:attrName>
                                        </p:attrNameLst>
                                      </p:cBhvr>
                                      <p:to>
                                        <p:strVal val="visible"/>
                                      </p:to>
                                    </p:set>
                                    <p:animEffect transition="in" filter="fade">
                                      <p:cBhvr>
                                        <p:cTn id="86" dur="500"/>
                                        <p:tgtEl>
                                          <p:spTgt spid="52">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2">
                                            <p:txEl>
                                              <p:pRg st="11" end="11"/>
                                            </p:txEl>
                                          </p:spTgt>
                                        </p:tgtEl>
                                        <p:attrNameLst>
                                          <p:attrName>style.visibility</p:attrName>
                                        </p:attrNameLst>
                                      </p:cBhvr>
                                      <p:to>
                                        <p:strVal val="visible"/>
                                      </p:to>
                                    </p:set>
                                    <p:animEffect transition="in" filter="fade">
                                      <p:cBhvr>
                                        <p:cTn id="91" dur="500"/>
                                        <p:tgtEl>
                                          <p:spTgt spid="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685800" y="964617"/>
            <a:ext cx="3429000" cy="37063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3403752"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56291D48-E6DF-4B84-8191-FBA1A0EE6486}"/>
              </a:ext>
            </a:extLst>
          </p:cNvPr>
          <p:cNvSpPr/>
          <p:nvPr/>
        </p:nvSpPr>
        <p:spPr>
          <a:xfrm>
            <a:off x="4661052" y="964617"/>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15CCD20-B426-45D9-A504-47D3678C7996}"/>
              </a:ext>
            </a:extLst>
          </p:cNvPr>
          <p:cNvSpPr txBox="1"/>
          <p:nvPr/>
        </p:nvSpPr>
        <p:spPr>
          <a:xfrm>
            <a:off x="7379004"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401771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0" end="10"/>
                                            </p:txEl>
                                          </p:spTgt>
                                        </p:tgtEl>
                                        <p:attrNameLst>
                                          <p:attrName>style.visibility</p:attrName>
                                        </p:attrNameLst>
                                      </p:cBhvr>
                                      <p:to>
                                        <p:strVal val="visible"/>
                                      </p:to>
                                    </p:set>
                                    <p:animEffect transition="in" filter="fade">
                                      <p:cBhvr>
                                        <p:cTn id="12" dur="500"/>
                                        <p:tgtEl>
                                          <p:spTgt spid="31">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Python “this”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4572000" cy="336034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1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089552"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E0BE02C2-2329-4768-9CA0-2053D72FA015}"/>
              </a:ext>
            </a:extLst>
          </p:cNvPr>
          <p:cNvSpPr/>
          <p:nvPr/>
        </p:nvSpPr>
        <p:spPr>
          <a:xfrm>
            <a:off x="5003952" y="834692"/>
            <a:ext cx="3657600" cy="2438937"/>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Account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_helper_function</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CEF17AC-431C-4EBD-8E1A-6D02BDBD056C}"/>
              </a:ext>
            </a:extLst>
          </p:cNvPr>
          <p:cNvSpPr txBox="1"/>
          <p:nvPr/>
        </p:nvSpPr>
        <p:spPr>
          <a:xfrm>
            <a:off x="7729019" y="84860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1555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Nesting ( Not 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234433" y="1260220"/>
            <a:ext cx="3339181"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800600" y="974966"/>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79630" y="2442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48352" y="2450874"/>
            <a:ext cx="87256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
        <p:nvSpPr>
          <p:cNvPr id="22" name="Rectangle 21">
            <a:extLst>
              <a:ext uri="{FF2B5EF4-FFF2-40B4-BE49-F238E27FC236}">
                <a16:creationId xmlns:a16="http://schemas.microsoft.com/office/drawing/2014/main" id="{B7BF7671-7C51-4C4B-8E41-02FBE7A83E47}"/>
              </a:ext>
            </a:extLst>
          </p:cNvPr>
          <p:cNvSpPr/>
          <p:nvPr/>
        </p:nvSpPr>
        <p:spPr>
          <a:xfrm>
            <a:off x="4800600" y="1363494"/>
            <a:ext cx="2683377" cy="10574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3859B5-CB96-46D3-9B2A-DA64C743A849}"/>
              </a:ext>
            </a:extLst>
          </p:cNvPr>
          <p:cNvSpPr txBox="1"/>
          <p:nvPr/>
        </p:nvSpPr>
        <p:spPr>
          <a:xfrm>
            <a:off x="4014261" y="1358827"/>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base</a:t>
            </a:r>
          </a:p>
        </p:txBody>
      </p:sp>
    </p:spTree>
    <p:extLst>
      <p:ext uri="{BB962C8B-B14F-4D97-AF65-F5344CB8AC3E}">
        <p14:creationId xmlns:p14="http://schemas.microsoft.com/office/powerpoint/2010/main" val="29857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animEffect transition="in" filter="fade">
                                      <p:cBhvr>
                                        <p:cTn id="15" dur="500"/>
                                        <p:tgtEl>
                                          <p:spTgt spid="17">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9" end="9"/>
                                            </p:txEl>
                                          </p:spTgt>
                                        </p:tgtEl>
                                        <p:attrNameLst>
                                          <p:attrName>style.visibility</p:attrName>
                                        </p:attrNameLst>
                                      </p:cBhvr>
                                      <p:to>
                                        <p:strVal val="visible"/>
                                      </p:to>
                                    </p:set>
                                    <p:animEffect transition="in" filter="fade">
                                      <p:cBhvr>
                                        <p:cTn id="20" dur="500"/>
                                        <p:tgtEl>
                                          <p:spTgt spid="17">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13" end="13"/>
                                            </p:txEl>
                                          </p:spTgt>
                                        </p:tgtEl>
                                        <p:attrNameLst>
                                          <p:attrName>style.visibility</p:attrName>
                                        </p:attrNameLst>
                                      </p:cBhvr>
                                      <p:to>
                                        <p:strVal val="visible"/>
                                      </p:to>
                                    </p:set>
                                    <p:animEffect transition="in" filter="fade">
                                      <p:cBhvr>
                                        <p:cTn id="25" dur="500"/>
                                        <p:tgtEl>
                                          <p:spTgt spid="17">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xEl>
                                              <p:pRg st="15" end="15"/>
                                            </p:txEl>
                                          </p:spTgt>
                                        </p:tgtEl>
                                        <p:attrNameLst>
                                          <p:attrName>style.visibility</p:attrName>
                                        </p:attrNameLst>
                                      </p:cBhvr>
                                      <p:to>
                                        <p:strVal val="visible"/>
                                      </p:to>
                                    </p:set>
                                    <p:animEffect transition="in" filter="fade">
                                      <p:cBhvr>
                                        <p:cTn id="81" dur="500"/>
                                        <p:tgtEl>
                                          <p:spTgt spid="17">
                                            <p:txEl>
                                              <p:pRg st="15" end="1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xEl>
                                              <p:pRg st="16" end="16"/>
                                            </p:txEl>
                                          </p:spTgt>
                                        </p:tgtEl>
                                        <p:attrNameLst>
                                          <p:attrName>style.visibility</p:attrName>
                                        </p:attrNameLst>
                                      </p:cBhvr>
                                      <p:to>
                                        <p:strVal val="visible"/>
                                      </p:to>
                                    </p:set>
                                    <p:animEffect transition="in" filter="fade">
                                      <p:cBhvr>
                                        <p:cTn id="86" dur="500"/>
                                        <p:tgtEl>
                                          <p:spTgt spid="1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50701" y="125735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21127" y="130352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820894" y="1154084"/>
            <a:ext cx="2612572"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770820" y="868830"/>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01181" y="149377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49850" y="179248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21250" y="202269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21126" y="155243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21125" y="179879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19423" y="204501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75840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deposit(&amp;jan,100.0);</a:t>
            </a: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18572" y="180134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45495" y="2273419"/>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14216" y="2282280"/>
            <a:ext cx="876067"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Tree>
    <p:extLst>
      <p:ext uri="{BB962C8B-B14F-4D97-AF65-F5344CB8AC3E}">
        <p14:creationId xmlns:p14="http://schemas.microsoft.com/office/powerpoint/2010/main" val="36244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9" end="9"/>
                                            </p:txEl>
                                          </p:spTgt>
                                        </p:tgtEl>
                                        <p:attrNameLst>
                                          <p:attrName>style.visibility</p:attrName>
                                        </p:attrNameLst>
                                      </p:cBhvr>
                                      <p:to>
                                        <p:strVal val="visible"/>
                                      </p:to>
                                    </p:set>
                                    <p:animEffect transition="in" filter="fade">
                                      <p:cBhvr>
                                        <p:cTn id="15" dur="500"/>
                                        <p:tgtEl>
                                          <p:spTgt spid="17">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2" end="12"/>
                                            </p:txEl>
                                          </p:spTgt>
                                        </p:tgtEl>
                                        <p:attrNameLst>
                                          <p:attrName>style.visibility</p:attrName>
                                        </p:attrNameLst>
                                      </p:cBhvr>
                                      <p:to>
                                        <p:strVal val="visible"/>
                                      </p:to>
                                    </p:set>
                                    <p:animEffect transition="in" filter="fade">
                                      <p:cBhvr>
                                        <p:cTn id="20" dur="500"/>
                                        <p:tgtEl>
                                          <p:spTgt spid="17">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xEl>
                                              <p:pRg st="14" end="14"/>
                                            </p:txEl>
                                          </p:spTgt>
                                        </p:tgtEl>
                                        <p:attrNameLst>
                                          <p:attrName>style.visibility</p:attrName>
                                        </p:attrNameLst>
                                      </p:cBhvr>
                                      <p:to>
                                        <p:strVal val="visible"/>
                                      </p:to>
                                    </p:set>
                                    <p:animEffect transition="in" filter="fade">
                                      <p:cBhvr>
                                        <p:cTn id="66" dur="500"/>
                                        <p:tgtEl>
                                          <p:spTgt spid="17">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7">
                                            <p:txEl>
                                              <p:pRg st="15" end="15"/>
                                            </p:txEl>
                                          </p:spTgt>
                                        </p:tgtEl>
                                        <p:attrNameLst>
                                          <p:attrName>style.visibility</p:attrName>
                                        </p:attrNameLst>
                                      </p:cBhvr>
                                      <p:to>
                                        <p:strVal val="visible"/>
                                      </p:to>
                                    </p:set>
                                    <p:animEffect transition="in" filter="fade">
                                      <p:cBhvr>
                                        <p:cTn id="71" dur="500"/>
                                        <p:tgtEl>
                                          <p:spTgt spid="17">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17" end="17"/>
                                            </p:txEl>
                                          </p:spTgt>
                                        </p:tgtEl>
                                        <p:attrNameLst>
                                          <p:attrName>style.visibility</p:attrName>
                                        </p:attrNameLst>
                                      </p:cBhvr>
                                      <p:to>
                                        <p:strVal val="visible"/>
                                      </p:to>
                                    </p:set>
                                    <p:animEffect transition="in" filter="fade">
                                      <p:cBhvr>
                                        <p:cTn id="76" dur="500"/>
                                        <p:tgtEl>
                                          <p:spTgt spid="1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22" name="Rectangle 21">
            <a:extLst>
              <a:ext uri="{FF2B5EF4-FFF2-40B4-BE49-F238E27FC236}">
                <a16:creationId xmlns:a16="http://schemas.microsoft.com/office/drawing/2014/main" id="{BCDD2EA9-A640-43ED-9B42-6F7FF840B59F}"/>
              </a:ext>
            </a:extLst>
          </p:cNvPr>
          <p:cNvSpPr/>
          <p:nvPr/>
        </p:nvSpPr>
        <p:spPr>
          <a:xfrm>
            <a:off x="228600" y="742950"/>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F69495DE-C0F5-4BC4-8BF3-EC47A68A7A54}"/>
              </a:ext>
            </a:extLst>
          </p:cNvPr>
          <p:cNvSpPr txBox="1"/>
          <p:nvPr/>
        </p:nvSpPr>
        <p:spPr>
          <a:xfrm>
            <a:off x="2946552" y="74295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4" name="Rectangle 23">
            <a:extLst>
              <a:ext uri="{FF2B5EF4-FFF2-40B4-BE49-F238E27FC236}">
                <a16:creationId xmlns:a16="http://schemas.microsoft.com/office/drawing/2014/main" id="{FA802128-FD92-4113-B743-83934C0664D0}"/>
              </a:ext>
            </a:extLst>
          </p:cNvPr>
          <p:cNvSpPr/>
          <p:nvPr/>
        </p:nvSpPr>
        <p:spPr>
          <a:xfrm>
            <a:off x="4572000" y="989171"/>
            <a:ext cx="3886200" cy="18619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rnumber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68752970-F601-4D6F-BD5E-B1B6962C0D44}"/>
              </a:ext>
            </a:extLst>
          </p:cNvPr>
          <p:cNvSpPr txBox="1"/>
          <p:nvPr/>
        </p:nvSpPr>
        <p:spPr>
          <a:xfrm>
            <a:off x="7721026" y="99127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6" name="Rectangle 25">
            <a:extLst>
              <a:ext uri="{FF2B5EF4-FFF2-40B4-BE49-F238E27FC236}">
                <a16:creationId xmlns:a16="http://schemas.microsoft.com/office/drawing/2014/main" id="{CA4374EC-EF83-4E19-BBC2-9DD53D13ECC6}"/>
              </a:ext>
            </a:extLst>
          </p:cNvPr>
          <p:cNvSpPr/>
          <p:nvPr/>
        </p:nvSpPr>
        <p:spPr>
          <a:xfrm>
            <a:off x="4572000" y="3280500"/>
            <a:ext cx="3886200" cy="873829"/>
          </a:xfrm>
          <a:prstGeom prst="rect">
            <a:avLst/>
          </a:prstGeom>
          <a:solidFill>
            <a:schemeClr val="accent1">
              <a:lumMod val="20000"/>
              <a:lumOff val="80000"/>
            </a:schemeClr>
          </a:solidFill>
          <a:ln>
            <a:solidFill>
              <a:schemeClr val="tx1"/>
            </a:solidFill>
          </a:ln>
        </p:spPr>
        <p:txBody>
          <a:bodyPr wrap="square">
            <a:spAutoFit/>
          </a:bodyPr>
          <a:lstStyle/>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1FFA6319-BE38-4329-8A03-D1B44D51D012}"/>
              </a:ext>
            </a:extLst>
          </p:cNvPr>
          <p:cNvSpPr txBox="1"/>
          <p:nvPr/>
        </p:nvSpPr>
        <p:spPr>
          <a:xfrm>
            <a:off x="7747152" y="328050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8" name="Rectangle 27">
            <a:extLst>
              <a:ext uri="{FF2B5EF4-FFF2-40B4-BE49-F238E27FC236}">
                <a16:creationId xmlns:a16="http://schemas.microsoft.com/office/drawing/2014/main" id="{74F2A271-F3DE-4C4A-91A7-A882844925C7}"/>
              </a:ext>
            </a:extLst>
          </p:cNvPr>
          <p:cNvSpPr/>
          <p:nvPr/>
        </p:nvSpPr>
        <p:spPr>
          <a:xfrm>
            <a:off x="269035" y="1088571"/>
            <a:ext cx="3318896" cy="2734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7E73922-2FC2-4C99-B058-F21FABDCB2E0}"/>
              </a:ext>
            </a:extLst>
          </p:cNvPr>
          <p:cNvCxnSpPr>
            <a:cxnSpLocks/>
          </p:cNvCxnSpPr>
          <p:nvPr/>
        </p:nvCxnSpPr>
        <p:spPr>
          <a:xfrm flipV="1">
            <a:off x="3587931" y="1428750"/>
            <a:ext cx="1393810" cy="6417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7" end="7"/>
                                            </p:txEl>
                                          </p:spTgt>
                                        </p:tgtEl>
                                        <p:attrNameLst>
                                          <p:attrName>style.visibility</p:attrName>
                                        </p:attrNameLst>
                                      </p:cBhvr>
                                      <p:to>
                                        <p:strVal val="visible"/>
                                      </p:to>
                                    </p:set>
                                    <p:animEffect transition="in" filter="fade">
                                      <p:cBhvr>
                                        <p:cTn id="7" dur="500"/>
                                        <p:tgtEl>
                                          <p:spTgt spid="2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8" end="8"/>
                                            </p:txEl>
                                          </p:spTgt>
                                        </p:tgtEl>
                                        <p:attrNameLst>
                                          <p:attrName>style.visibility</p:attrName>
                                        </p:attrNameLst>
                                      </p:cBhvr>
                                      <p:to>
                                        <p:strVal val="visible"/>
                                      </p:to>
                                    </p:set>
                                    <p:animEffect transition="in" filter="fade">
                                      <p:cBhvr>
                                        <p:cTn id="10" dur="500"/>
                                        <p:tgtEl>
                                          <p:spTgt spid="22">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9" end="9"/>
                                            </p:txEl>
                                          </p:spTgt>
                                        </p:tgtEl>
                                        <p:attrNameLst>
                                          <p:attrName>style.visibility</p:attrName>
                                        </p:attrNameLst>
                                      </p:cBhvr>
                                      <p:to>
                                        <p:strVal val="visible"/>
                                      </p:to>
                                    </p:set>
                                    <p:animEffect transition="in" filter="fade">
                                      <p:cBhvr>
                                        <p:cTn id="13" dur="500"/>
                                        <p:tgtEl>
                                          <p:spTgt spid="22">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10" end="10"/>
                                            </p:txEl>
                                          </p:spTgt>
                                        </p:tgtEl>
                                        <p:attrNameLst>
                                          <p:attrName>style.visibility</p:attrName>
                                        </p:attrNameLst>
                                      </p:cBhvr>
                                      <p:to>
                                        <p:strVal val="visible"/>
                                      </p:to>
                                    </p:set>
                                    <p:animEffect transition="in" filter="fade">
                                      <p:cBhvr>
                                        <p:cTn id="16" dur="500"/>
                                        <p:tgtEl>
                                          <p:spTgt spid="2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1" end="11"/>
                                            </p:txEl>
                                          </p:spTgt>
                                        </p:tgtEl>
                                        <p:attrNameLst>
                                          <p:attrName>style.visibility</p:attrName>
                                        </p:attrNameLst>
                                      </p:cBhvr>
                                      <p:to>
                                        <p:strVal val="visible"/>
                                      </p:to>
                                    </p:set>
                                    <p:animEffect transition="in" filter="fade">
                                      <p:cBhvr>
                                        <p:cTn id="19" dur="500"/>
                                        <p:tgtEl>
                                          <p:spTgt spid="2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12" end="12"/>
                                            </p:txEl>
                                          </p:spTgt>
                                        </p:tgtEl>
                                        <p:attrNameLst>
                                          <p:attrName>style.visibility</p:attrName>
                                        </p:attrNameLst>
                                      </p:cBhvr>
                                      <p:to>
                                        <p:strVal val="visible"/>
                                      </p:to>
                                    </p:set>
                                    <p:animEffect transition="in" filter="fade">
                                      <p:cBhvr>
                                        <p:cTn id="22" dur="500"/>
                                        <p:tgtEl>
                                          <p:spTgt spid="22">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13" end="13"/>
                                            </p:txEl>
                                          </p:spTgt>
                                        </p:tgtEl>
                                        <p:attrNameLst>
                                          <p:attrName>style.visibility</p:attrName>
                                        </p:attrNameLst>
                                      </p:cBhvr>
                                      <p:to>
                                        <p:strVal val="visible"/>
                                      </p:to>
                                    </p:set>
                                    <p:animEffect transition="in" filter="fade">
                                      <p:cBhvr>
                                        <p:cTn id="25" dur="500"/>
                                        <p:tgtEl>
                                          <p:spTgt spid="22">
                                            <p:txEl>
                                              <p:pRg st="13" end="1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14" end="14"/>
                                            </p:txEl>
                                          </p:spTgt>
                                        </p:tgtEl>
                                        <p:attrNameLst>
                                          <p:attrName>style.visibility</p:attrName>
                                        </p:attrNameLst>
                                      </p:cBhvr>
                                      <p:to>
                                        <p:strVal val="visible"/>
                                      </p:to>
                                    </p:set>
                                    <p:animEffect transition="in" filter="fade">
                                      <p:cBhvr>
                                        <p:cTn id="28" dur="500"/>
                                        <p:tgtEl>
                                          <p:spTgt spid="22">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3" end="3"/>
                                            </p:txEl>
                                          </p:spTgt>
                                        </p:tgtEl>
                                        <p:attrNameLst>
                                          <p:attrName>style.visibility</p:attrName>
                                        </p:attrNameLst>
                                      </p:cBhvr>
                                      <p:to>
                                        <p:strVal val="visible"/>
                                      </p:to>
                                    </p:set>
                                    <p:animEffect transition="in" filter="fade">
                                      <p:cBhvr>
                                        <p:cTn id="42" dur="500"/>
                                        <p:tgtEl>
                                          <p:spTgt spid="24">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xEl>
                                              <p:pRg st="6" end="6"/>
                                            </p:txEl>
                                          </p:spTgt>
                                        </p:tgtEl>
                                        <p:attrNameLst>
                                          <p:attrName>style.visibility</p:attrName>
                                        </p:attrNameLst>
                                      </p:cBhvr>
                                      <p:to>
                                        <p:strVal val="visible"/>
                                      </p:to>
                                    </p:set>
                                    <p:animEffect transition="in" filter="fade">
                                      <p:cBhvr>
                                        <p:cTn id="49" dur="500"/>
                                        <p:tgtEl>
                                          <p:spTgt spid="2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fade">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2" end="2"/>
                                            </p:txEl>
                                          </p:spTgt>
                                        </p:tgtEl>
                                        <p:attrNameLst>
                                          <p:attrName>style.visibility</p:attrName>
                                        </p:attrNameLst>
                                      </p:cBhvr>
                                      <p:to>
                                        <p:strVal val="visible"/>
                                      </p:to>
                                    </p:set>
                                    <p:animEffect transition="in" filter="fade">
                                      <p:cBhvr>
                                        <p:cTn id="59" dur="500"/>
                                        <p:tgtEl>
                                          <p:spTgt spid="2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xEl>
                                              <p:pRg st="3" end="3"/>
                                            </p:txEl>
                                          </p:spTgt>
                                        </p:tgtEl>
                                        <p:attrNameLst>
                                          <p:attrName>style.visibility</p:attrName>
                                        </p:attrNameLst>
                                      </p:cBhvr>
                                      <p:to>
                                        <p:strVal val="visible"/>
                                      </p:to>
                                    </p:set>
                                    <p:animEffect transition="in" filter="fade">
                                      <p:cBhvr>
                                        <p:cTn id="64"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EED4-1E42-4313-951A-EF9CCAAF971F}"/>
              </a:ext>
            </a:extLst>
          </p:cNvPr>
          <p:cNvSpPr>
            <a:spLocks noGrp="1"/>
          </p:cNvSpPr>
          <p:nvPr>
            <p:ph type="title"/>
          </p:nvPr>
        </p:nvSpPr>
        <p:spPr/>
        <p:txBody>
          <a:bodyPr/>
          <a:lstStyle/>
          <a:p>
            <a:r>
              <a:rPr lang="en-US" dirty="0"/>
              <a:t>Pointers to Functions</a:t>
            </a:r>
          </a:p>
        </p:txBody>
      </p:sp>
      <p:sp>
        <p:nvSpPr>
          <p:cNvPr id="4" name="Slide Number Placeholder 3">
            <a:extLst>
              <a:ext uri="{FF2B5EF4-FFF2-40B4-BE49-F238E27FC236}">
                <a16:creationId xmlns:a16="http://schemas.microsoft.com/office/drawing/2014/main" id="{DDFF2079-1F0B-4B06-8B3B-5AD2B472A45F}"/>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E628843C-1AF7-4B55-A873-D44DF5B3B602}"/>
              </a:ext>
            </a:extLst>
          </p:cNvPr>
          <p:cNvSpPr/>
          <p:nvPr/>
        </p:nvSpPr>
        <p:spPr>
          <a:xfrm>
            <a:off x="4572000" y="867248"/>
            <a:ext cx="3339053" cy="38381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"greet" is a pointer to a function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that takes no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and returns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nothing.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1B9B7A0-0CC3-424B-91FD-ABFDA9D77C44}"/>
              </a:ext>
            </a:extLst>
          </p:cNvPr>
          <p:cNvSpPr txBox="1"/>
          <p:nvPr/>
        </p:nvSpPr>
        <p:spPr>
          <a:xfrm>
            <a:off x="7200005" y="86752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7CC351FB-BAF9-4874-9EC8-D8D4A0FA03BA}"/>
              </a:ext>
            </a:extLst>
          </p:cNvPr>
          <p:cNvSpPr/>
          <p:nvPr/>
        </p:nvSpPr>
        <p:spPr>
          <a:xfrm>
            <a:off x="685800" y="883938"/>
            <a:ext cx="2881852" cy="2454775"/>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E5B79EF-02FF-4EBF-AD3A-E8E240B342BA}"/>
              </a:ext>
            </a:extLst>
          </p:cNvPr>
          <p:cNvSpPr txBox="1"/>
          <p:nvPr/>
        </p:nvSpPr>
        <p:spPr>
          <a:xfrm>
            <a:off x="2814722" y="883938"/>
            <a:ext cx="79481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262F7AB-6796-41B5-BB8B-7B95FEAEED62}"/>
              </a:ext>
            </a:extLst>
          </p:cNvPr>
          <p:cNvSpPr txBox="1"/>
          <p:nvPr/>
        </p:nvSpPr>
        <p:spPr>
          <a:xfrm>
            <a:off x="457198" y="3857633"/>
            <a:ext cx="3886202" cy="1048214"/>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Hello</a:t>
            </a:r>
          </a:p>
          <a:p>
            <a:r>
              <a:rPr lang="en-US" dirty="0">
                <a:latin typeface="Consolas" panose="020B0609020204030204" pitchFamily="49" charset="0"/>
              </a:rPr>
              <a:t>Hola</a:t>
            </a:r>
          </a:p>
        </p:txBody>
      </p:sp>
      <p:grpSp>
        <p:nvGrpSpPr>
          <p:cNvPr id="12" name="Group 11">
            <a:extLst>
              <a:ext uri="{FF2B5EF4-FFF2-40B4-BE49-F238E27FC236}">
                <a16:creationId xmlns:a16="http://schemas.microsoft.com/office/drawing/2014/main" id="{D93E3A96-4C09-4A50-8409-B98539A89E58}"/>
              </a:ext>
            </a:extLst>
          </p:cNvPr>
          <p:cNvGrpSpPr/>
          <p:nvPr/>
        </p:nvGrpSpPr>
        <p:grpSpPr>
          <a:xfrm>
            <a:off x="517790" y="3543651"/>
            <a:ext cx="354807" cy="261165"/>
            <a:chOff x="5029199" y="1611630"/>
            <a:chExt cx="354807" cy="261165"/>
          </a:xfrm>
        </p:grpSpPr>
        <p:sp>
          <p:nvSpPr>
            <p:cNvPr id="13" name="TextBox 12">
              <a:extLst>
                <a:ext uri="{FF2B5EF4-FFF2-40B4-BE49-F238E27FC236}">
                  <a16:creationId xmlns:a16="http://schemas.microsoft.com/office/drawing/2014/main" id="{991C7EB6-765F-4765-BA6D-5CBEE5CE0F41}"/>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14" name="Rectangle 13">
              <a:extLst>
                <a:ext uri="{FF2B5EF4-FFF2-40B4-BE49-F238E27FC236}">
                  <a16:creationId xmlns:a16="http://schemas.microsoft.com/office/drawing/2014/main" id="{37DDE691-06CC-4FE6-99C5-8953FA27D07D}"/>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19BCCA2-1338-4318-B172-DF4FDEC3629C}"/>
              </a:ext>
            </a:extLst>
          </p:cNvPr>
          <p:cNvSpPr txBox="1"/>
          <p:nvPr/>
        </p:nvSpPr>
        <p:spPr>
          <a:xfrm>
            <a:off x="457198" y="3475484"/>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spTree>
    <p:extLst>
      <p:ext uri="{BB962C8B-B14F-4D97-AF65-F5344CB8AC3E}">
        <p14:creationId xmlns:p14="http://schemas.microsoft.com/office/powerpoint/2010/main" val="19760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8" end="8"/>
                                            </p:txEl>
                                          </p:spTgt>
                                        </p:tgtEl>
                                        <p:attrNameLst>
                                          <p:attrName>style.visibility</p:attrName>
                                        </p:attrNameLst>
                                      </p:cBhvr>
                                      <p:to>
                                        <p:strVal val="visible"/>
                                      </p:to>
                                    </p:set>
                                    <p:animEffect transition="in" filter="fade">
                                      <p:cBhvr>
                                        <p:cTn id="12" dur="500"/>
                                        <p:tgtEl>
                                          <p:spTgt spid="9">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animEffect transition="in" filter="fade">
                                      <p:cBhvr>
                                        <p:cTn id="27" dur="500"/>
                                        <p:tgtEl>
                                          <p:spTgt spid="9">
                                            <p:txEl>
                                              <p:pRg st="11" end="1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animEffect transition="in" filter="fade">
                                      <p:cBhvr>
                                        <p:cTn id="57" dur="500"/>
                                        <p:tgtEl>
                                          <p:spTgt spid="5">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7" end="17"/>
                                            </p:txEl>
                                          </p:spTgt>
                                        </p:tgtEl>
                                        <p:attrNameLst>
                                          <p:attrName>style.visibility</p:attrName>
                                        </p:attrNameLst>
                                      </p:cBhvr>
                                      <p:to>
                                        <p:strVal val="visible"/>
                                      </p:to>
                                    </p:set>
                                    <p:animEffect transition="in" filter="fade">
                                      <p:cBhvr>
                                        <p:cTn id="62" dur="500"/>
                                        <p:tgtEl>
                                          <p:spTgt spid="5">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Effect transition="in" filter="fade">
                                      <p:cBhvr>
                                        <p:cTn id="67"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03496" y="94072"/>
            <a:ext cx="3380782" cy="485998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(&amp;bob,5)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feeaccount_withdraw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(&amp;jan,5)</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03710" y="9612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132885" y="1837437"/>
            <a:ext cx="2589560" cy="19739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flipV="1">
            <a:off x="1375646" y="3702597"/>
            <a:ext cx="2346799" cy="772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1007" y="3558523"/>
            <a:ext cx="463112" cy="30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57" name="TextBox 56">
            <a:extLst>
              <a:ext uri="{FF2B5EF4-FFF2-40B4-BE49-F238E27FC236}">
                <a16:creationId xmlns:a16="http://schemas.microsoft.com/office/drawing/2014/main" id="{D7595B84-6319-4F09-B087-162773361E1F}"/>
              </a:ext>
            </a:extLst>
          </p:cNvPr>
          <p:cNvSpPr txBox="1"/>
          <p:nvPr/>
        </p:nvSpPr>
        <p:spPr>
          <a:xfrm>
            <a:off x="6091638" y="343748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1013" y="3435412"/>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58" name="Straight Arrow Connector 57">
            <a:extLst>
              <a:ext uri="{FF2B5EF4-FFF2-40B4-BE49-F238E27FC236}">
                <a16:creationId xmlns:a16="http://schemas.microsoft.com/office/drawing/2014/main" id="{6C02AA30-5BE8-4DD8-A6F7-B0AB8089400B}"/>
              </a:ext>
            </a:extLst>
          </p:cNvPr>
          <p:cNvCxnSpPr>
            <a:cxnSpLocks/>
            <a:stCxn id="57" idx="3"/>
            <a:endCxn id="29" idx="1"/>
          </p:cNvCxnSpPr>
          <p:nvPr/>
        </p:nvCxnSpPr>
        <p:spPr>
          <a:xfrm flipV="1">
            <a:off x="6691632" y="1699342"/>
            <a:ext cx="522238" cy="18612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B7BF781-D386-4F50-99DA-8A62BA7B9796}"/>
              </a:ext>
            </a:extLst>
          </p:cNvPr>
          <p:cNvCxnSpPr/>
          <p:nvPr/>
        </p:nvCxnSpPr>
        <p:spPr>
          <a:xfrm>
            <a:off x="263786" y="4154254"/>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E65E0371-D32F-41FF-BF24-D9375D4E2627}"/>
              </a:ext>
            </a:extLst>
          </p:cNvPr>
          <p:cNvCxnSpPr/>
          <p:nvPr/>
        </p:nvCxnSpPr>
        <p:spPr>
          <a:xfrm>
            <a:off x="305654" y="4788975"/>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0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fade">
                                      <p:cBhvr>
                                        <p:cTn id="24" dur="500"/>
                                        <p:tgtEl>
                                          <p:spTgt spid="7">
                                            <p:txEl>
                                              <p:pRg st="9" end="9"/>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animEffect transition="in" filter="fade">
                                      <p:cBhvr>
                                        <p:cTn id="75" dur="500"/>
                                        <p:tgtEl>
                                          <p:spTgt spid="7">
                                            <p:txEl>
                                              <p:pRg st="20" end="2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500"/>
                                        <p:tgtEl>
                                          <p:spTgt spid="58"/>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
                                            <p:txEl>
                                              <p:pRg st="16" end="16"/>
                                            </p:txEl>
                                          </p:spTgt>
                                        </p:tgtEl>
                                        <p:attrNameLst>
                                          <p:attrName>style.visibility</p:attrName>
                                        </p:attrNameLst>
                                      </p:cBhvr>
                                      <p:to>
                                        <p:strVal val="visible"/>
                                      </p:to>
                                    </p:set>
                                    <p:animEffect transition="in" filter="fade">
                                      <p:cBhvr>
                                        <p:cTn id="103" dur="500"/>
                                        <p:tgtEl>
                                          <p:spTgt spid="7">
                                            <p:txEl>
                                              <p:pRg st="16" end="16"/>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
                                            <p:txEl>
                                              <p:pRg st="17" end="17"/>
                                            </p:txEl>
                                          </p:spTgt>
                                        </p:tgtEl>
                                        <p:attrNameLst>
                                          <p:attrName>style.visibility</p:attrName>
                                        </p:attrNameLst>
                                      </p:cBhvr>
                                      <p:to>
                                        <p:strVal val="visible"/>
                                      </p:to>
                                    </p:set>
                                    <p:animEffect transition="in" filter="fade">
                                      <p:cBhvr>
                                        <p:cTn id="106" dur="500"/>
                                        <p:tgtEl>
                                          <p:spTgt spid="7">
                                            <p:txEl>
                                              <p:pRg st="17" end="17"/>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
                                            <p:txEl>
                                              <p:pRg st="18" end="18"/>
                                            </p:txEl>
                                          </p:spTgt>
                                        </p:tgtEl>
                                        <p:attrNameLst>
                                          <p:attrName>style.visibility</p:attrName>
                                        </p:attrNameLst>
                                      </p:cBhvr>
                                      <p:to>
                                        <p:strVal val="visible"/>
                                      </p:to>
                                    </p:set>
                                    <p:animEffect transition="in" filter="fade">
                                      <p:cBhvr>
                                        <p:cTn id="109" dur="500"/>
                                        <p:tgtEl>
                                          <p:spTgt spid="7">
                                            <p:txEl>
                                              <p:pRg st="18" end="18"/>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
                                            <p:txEl>
                                              <p:pRg st="19" end="19"/>
                                            </p:txEl>
                                          </p:spTgt>
                                        </p:tgtEl>
                                        <p:attrNameLst>
                                          <p:attrName>style.visibility</p:attrName>
                                        </p:attrNameLst>
                                      </p:cBhvr>
                                      <p:to>
                                        <p:strVal val="visible"/>
                                      </p:to>
                                    </p:set>
                                    <p:animEffect transition="in" filter="fade">
                                      <p:cBhvr>
                                        <p:cTn id="112" dur="500"/>
                                        <p:tgtEl>
                                          <p:spTgt spid="7">
                                            <p:txEl>
                                              <p:pRg st="19" end="19"/>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xEl>
                                              <p:pRg st="15" end="15"/>
                                            </p:txEl>
                                          </p:spTgt>
                                        </p:tgtEl>
                                        <p:attrNameLst>
                                          <p:attrName>style.visibility</p:attrName>
                                        </p:attrNameLst>
                                      </p:cBhvr>
                                      <p:to>
                                        <p:strVal val="visible"/>
                                      </p:to>
                                    </p:set>
                                    <p:animEffect transition="in" filter="fade">
                                      <p:cBhvr>
                                        <p:cTn id="115" dur="500"/>
                                        <p:tgtEl>
                                          <p:spTgt spid="7">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xEl>
                                              <p:pRg st="22" end="22"/>
                                            </p:txEl>
                                          </p:spTgt>
                                        </p:tgtEl>
                                        <p:attrNameLst>
                                          <p:attrName>style.visibility</p:attrName>
                                        </p:attrNameLst>
                                      </p:cBhvr>
                                      <p:to>
                                        <p:strVal val="visible"/>
                                      </p:to>
                                    </p:set>
                                    <p:animEffect transition="in" filter="fade">
                                      <p:cBhvr>
                                        <p:cTn id="135" dur="500"/>
                                        <p:tgtEl>
                                          <p:spTgt spid="7">
                                            <p:txEl>
                                              <p:pRg st="22" end="22"/>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fade">
                                      <p:cBhvr>
                                        <p:cTn id="140" dur="500"/>
                                        <p:tgtEl>
                                          <p:spTgt spid="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fade">
                                      <p:cBhvr>
                                        <p:cTn id="143" dur="500"/>
                                        <p:tgtEl>
                                          <p:spTgt spid="1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fade">
                                      <p:cBhvr>
                                        <p:cTn id="146" dur="500"/>
                                        <p:tgtEl>
                                          <p:spTgt spid="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fade">
                                      <p:cBhvr>
                                        <p:cTn id="155" dur="500"/>
                                        <p:tgtEl>
                                          <p:spTgt spid="1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fade">
                                      <p:cBhvr>
                                        <p:cTn id="161" dur="500"/>
                                        <p:tgtEl>
                                          <p:spTgt spid="1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7"/>
                                        </p:tgtEl>
                                        <p:attrNameLst>
                                          <p:attrName>style.visibility</p:attrName>
                                        </p:attrNameLst>
                                      </p:cBhvr>
                                      <p:to>
                                        <p:strVal val="visible"/>
                                      </p:to>
                                    </p:set>
                                    <p:animEffect transition="in" filter="fade">
                                      <p:cBhvr>
                                        <p:cTn id="164" dur="500"/>
                                        <p:tgtEl>
                                          <p:spTgt spid="1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fade">
                                      <p:cBhvr>
                                        <p:cTn id="167" dur="500"/>
                                        <p:tgtEl>
                                          <p:spTgt spid="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fade">
                                      <p:cBhvr>
                                        <p:cTn id="170" dur="500"/>
                                        <p:tgtEl>
                                          <p:spTgt spid="19"/>
                                        </p:tgtEl>
                                      </p:cBhvr>
                                    </p:animEffect>
                                  </p:childTnLst>
                                </p:cTn>
                              </p:par>
                            </p:childTnLst>
                          </p:cTn>
                        </p:par>
                        <p:par>
                          <p:cTn id="171" fill="hold">
                            <p:stCondLst>
                              <p:cond delay="500"/>
                            </p:stCondLst>
                            <p:childTnLst>
                              <p:par>
                                <p:cTn id="172" presetID="22" presetClass="entr" presetSubtype="8" fill="hold" nodeType="after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fade">
                                      <p:cBhvr>
                                        <p:cTn id="179" dur="500"/>
                                        <p:tgtEl>
                                          <p:spTgt spid="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7">
                                            <p:txEl>
                                              <p:pRg st="26" end="26"/>
                                            </p:txEl>
                                          </p:spTgt>
                                        </p:tgtEl>
                                        <p:attrNameLst>
                                          <p:attrName>style.visibility</p:attrName>
                                        </p:attrNameLst>
                                      </p:cBhvr>
                                      <p:to>
                                        <p:strVal val="visible"/>
                                      </p:to>
                                    </p:set>
                                    <p:animEffect transition="in" filter="fade">
                                      <p:cBhvr>
                                        <p:cTn id="191" dur="500"/>
                                        <p:tgtEl>
                                          <p:spTgt spid="7">
                                            <p:txEl>
                                              <p:pRg st="26" end="26"/>
                                            </p:txEl>
                                          </p:spTgt>
                                        </p:tgtEl>
                                      </p:cBhvr>
                                    </p:animEffec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fade">
                                      <p:cBhvr>
                                        <p:cTn id="198" dur="500"/>
                                        <p:tgtEl>
                                          <p:spTgt spid="3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4"/>
                                        </p:tgtEl>
                                        <p:attrNameLst>
                                          <p:attrName>style.visibility</p:attrName>
                                        </p:attrNameLst>
                                      </p:cBhvr>
                                      <p:to>
                                        <p:strVal val="visible"/>
                                      </p:to>
                                    </p:set>
                                    <p:animEffect transition="in" filter="fade">
                                      <p:cBhvr>
                                        <p:cTn id="201" dur="500"/>
                                        <p:tgtEl>
                                          <p:spTgt spid="3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1"/>
                                        </p:tgtEl>
                                        <p:attrNameLst>
                                          <p:attrName>style.visibility</p:attrName>
                                        </p:attrNameLst>
                                      </p:cBhvr>
                                      <p:to>
                                        <p:strVal val="visible"/>
                                      </p:to>
                                    </p:set>
                                    <p:animEffect transition="in" filter="fade">
                                      <p:cBhvr>
                                        <p:cTn id="204" dur="500"/>
                                        <p:tgtEl>
                                          <p:spTgt spid="3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2"/>
                                        </p:tgtEl>
                                        <p:attrNameLst>
                                          <p:attrName>style.visibility</p:attrName>
                                        </p:attrNameLst>
                                      </p:cBhvr>
                                      <p:to>
                                        <p:strVal val="visible"/>
                                      </p:to>
                                    </p:set>
                                    <p:animEffect transition="in" filter="fade">
                                      <p:cBhvr>
                                        <p:cTn id="207" dur="500"/>
                                        <p:tgtEl>
                                          <p:spTgt spid="3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5"/>
                                        </p:tgtEl>
                                        <p:attrNameLst>
                                          <p:attrName>style.visibility</p:attrName>
                                        </p:attrNameLst>
                                      </p:cBhvr>
                                      <p:to>
                                        <p:strVal val="visible"/>
                                      </p:to>
                                    </p:set>
                                    <p:animEffect transition="in" filter="fade">
                                      <p:cBhvr>
                                        <p:cTn id="210" dur="500"/>
                                        <p:tgtEl>
                                          <p:spTgt spid="3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fade">
                                      <p:cBhvr>
                                        <p:cTn id="213" dur="500"/>
                                        <p:tgtEl>
                                          <p:spTgt spid="38"/>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41"/>
                                        </p:tgtEl>
                                        <p:attrNameLst>
                                          <p:attrName>style.visibility</p:attrName>
                                        </p:attrNameLst>
                                      </p:cBhvr>
                                      <p:to>
                                        <p:strVal val="visible"/>
                                      </p:to>
                                    </p:set>
                                    <p:animEffect transition="in" filter="fade">
                                      <p:cBhvr>
                                        <p:cTn id="219" dur="500"/>
                                        <p:tgtEl>
                                          <p:spTgt spid="4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40"/>
                                        </p:tgtEl>
                                        <p:attrNameLst>
                                          <p:attrName>style.visibility</p:attrName>
                                        </p:attrNameLst>
                                      </p:cBhvr>
                                      <p:to>
                                        <p:strVal val="visible"/>
                                      </p:to>
                                    </p:set>
                                    <p:animEffect transition="in" filter="fade">
                                      <p:cBhvr>
                                        <p:cTn id="222" dur="500"/>
                                        <p:tgtEl>
                                          <p:spTgt spid="40"/>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3"/>
                                        </p:tgtEl>
                                        <p:attrNameLst>
                                          <p:attrName>style.visibility</p:attrName>
                                        </p:attrNameLst>
                                      </p:cBhvr>
                                      <p:to>
                                        <p:strVal val="visible"/>
                                      </p:to>
                                    </p:set>
                                    <p:animEffect transition="in" filter="fade">
                                      <p:cBhvr>
                                        <p:cTn id="225" dur="500"/>
                                        <p:tgtEl>
                                          <p:spTgt spid="33"/>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42"/>
                                        </p:tgtEl>
                                        <p:attrNameLst>
                                          <p:attrName>style.visibility</p:attrName>
                                        </p:attrNameLst>
                                      </p:cBhvr>
                                      <p:to>
                                        <p:strVal val="visible"/>
                                      </p:to>
                                    </p:set>
                                    <p:animEffect transition="in" filter="fade">
                                      <p:cBhvr>
                                        <p:cTn id="230" dur="500"/>
                                        <p:tgtEl>
                                          <p:spTgt spid="42"/>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3"/>
                                        </p:tgtEl>
                                        <p:attrNameLst>
                                          <p:attrName>style.visibility</p:attrName>
                                        </p:attrNameLst>
                                      </p:cBhvr>
                                      <p:to>
                                        <p:strVal val="visible"/>
                                      </p:to>
                                    </p:set>
                                    <p:animEffect transition="in" filter="fade">
                                      <p:cBhvr>
                                        <p:cTn id="233" dur="500"/>
                                        <p:tgtEl>
                                          <p:spTgt spid="43"/>
                                        </p:tgtEl>
                                      </p:cBhvr>
                                    </p:animEffect>
                                  </p:childTnLst>
                                </p:cTn>
                              </p:par>
                              <p:par>
                                <p:cTn id="234" presetID="10" presetClass="entr" presetSubtype="0" fill="hold" nodeType="with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fade">
                                      <p:cBhvr>
                                        <p:cTn id="236" dur="5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7">
                                            <p:txEl>
                                              <p:pRg st="23" end="23"/>
                                            </p:txEl>
                                          </p:spTgt>
                                        </p:tgtEl>
                                        <p:attrNameLst>
                                          <p:attrName>style.visibility</p:attrName>
                                        </p:attrNameLst>
                                      </p:cBhvr>
                                      <p:to>
                                        <p:strVal val="visible"/>
                                      </p:to>
                                    </p:set>
                                    <p:animEffect transition="in" filter="fade">
                                      <p:cBhvr>
                                        <p:cTn id="241" dur="500"/>
                                        <p:tgtEl>
                                          <p:spTgt spid="7">
                                            <p:txEl>
                                              <p:pRg st="23" end="23"/>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7">
                                            <p:txEl>
                                              <p:pRg st="24" end="24"/>
                                            </p:txEl>
                                          </p:spTgt>
                                        </p:tgtEl>
                                        <p:attrNameLst>
                                          <p:attrName>style.visibility</p:attrName>
                                        </p:attrNameLst>
                                      </p:cBhvr>
                                      <p:to>
                                        <p:strVal val="visible"/>
                                      </p:to>
                                    </p:set>
                                    <p:animEffect transition="in" filter="fade">
                                      <p:cBhvr>
                                        <p:cTn id="246" dur="500"/>
                                        <p:tgtEl>
                                          <p:spTgt spid="7">
                                            <p:txEl>
                                              <p:pRg st="24" end="2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nodeType="clickEffect">
                                  <p:stCondLst>
                                    <p:cond delay="0"/>
                                  </p:stCondLst>
                                  <p:childTnLst>
                                    <p:set>
                                      <p:cBhvr>
                                        <p:cTn id="250" dur="1" fill="hold">
                                          <p:stCondLst>
                                            <p:cond delay="0"/>
                                          </p:stCondLst>
                                        </p:cTn>
                                        <p:tgtEl>
                                          <p:spTgt spid="60"/>
                                        </p:tgtEl>
                                        <p:attrNameLst>
                                          <p:attrName>style.visibility</p:attrName>
                                        </p:attrNameLst>
                                      </p:cBhvr>
                                      <p:to>
                                        <p:strVal val="visible"/>
                                      </p:to>
                                    </p:set>
                                    <p:animEffect transition="in" filter="wipe(left)">
                                      <p:cBhvr>
                                        <p:cTn id="251" dur="500"/>
                                        <p:tgtEl>
                                          <p:spTgt spid="60"/>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7">
                                            <p:txEl>
                                              <p:pRg st="27" end="27"/>
                                            </p:txEl>
                                          </p:spTgt>
                                        </p:tgtEl>
                                        <p:attrNameLst>
                                          <p:attrName>style.visibility</p:attrName>
                                        </p:attrNameLst>
                                      </p:cBhvr>
                                      <p:to>
                                        <p:strVal val="visible"/>
                                      </p:to>
                                    </p:set>
                                    <p:animEffect transition="in" filter="fade">
                                      <p:cBhvr>
                                        <p:cTn id="256" dur="500"/>
                                        <p:tgtEl>
                                          <p:spTgt spid="7">
                                            <p:txEl>
                                              <p:pRg st="27" end="27"/>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7">
                                            <p:txEl>
                                              <p:pRg st="28" end="28"/>
                                            </p:txEl>
                                          </p:spTgt>
                                        </p:tgtEl>
                                        <p:attrNameLst>
                                          <p:attrName>style.visibility</p:attrName>
                                        </p:attrNameLst>
                                      </p:cBhvr>
                                      <p:to>
                                        <p:strVal val="visible"/>
                                      </p:to>
                                    </p:set>
                                    <p:animEffect transition="in" filter="fade">
                                      <p:cBhvr>
                                        <p:cTn id="261" dur="500"/>
                                        <p:tgtEl>
                                          <p:spTgt spid="7">
                                            <p:txEl>
                                              <p:pRg st="28" end="28"/>
                                            </p:txEl>
                                          </p:spTgt>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3" grpId="0"/>
      <p:bldP spid="14" grpId="0"/>
      <p:bldP spid="15" grpId="0"/>
      <p:bldP spid="16" grpId="0" animBg="1"/>
      <p:bldP spid="17" grpId="0" animBg="1"/>
      <p:bldP spid="18" grpId="0" animBg="1"/>
      <p:bldP spid="19" grpId="0" animBg="1"/>
      <p:bldP spid="22" grpId="0"/>
      <p:bldP spid="23" grpId="0" animBg="1"/>
      <p:bldP spid="24" grpId="0" animBg="1"/>
      <p:bldP spid="25" grpId="0" animBg="1"/>
      <p:bldP spid="26" grpId="0" animBg="1"/>
      <p:bldP spid="31" grpId="0"/>
      <p:bldP spid="32" grpId="0" animBg="1"/>
      <p:bldP spid="33" grpId="0" animBg="1"/>
      <p:bldP spid="34" grpId="0"/>
      <p:bldP spid="35" grpId="0"/>
      <p:bldP spid="36" grpId="0"/>
      <p:bldP spid="37" grpId="0"/>
      <p:bldP spid="38" grpId="0" animBg="1"/>
      <p:bldP spid="40" grpId="0" animBg="1"/>
      <p:bldP spid="41" grpId="0" animBg="1"/>
      <p:bldP spid="42" grpId="0"/>
      <p:bldP spid="43" grpId="0" animBg="1"/>
      <p:bldP spid="44" grpId="0" animBg="1"/>
      <p:bldP spid="46" grpId="0" animBg="1"/>
      <p:bldP spid="52" grpId="0"/>
      <p:bldP spid="54" grpId="0"/>
      <p:bldP spid="57"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13846" y="1273182"/>
            <a:ext cx="3380782" cy="333174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account)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account_withdraw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(account, 8);</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(bob);</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14060" y="127523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205802" y="1837437"/>
            <a:ext cx="2516643" cy="14483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a:off x="1426866" y="3627455"/>
            <a:ext cx="2295579" cy="75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3315" y="3564825"/>
            <a:ext cx="460804" cy="24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3321" y="3441714"/>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63" name="Straight Connector 62">
            <a:extLst>
              <a:ext uri="{FF2B5EF4-FFF2-40B4-BE49-F238E27FC236}">
                <a16:creationId xmlns:a16="http://schemas.microsoft.com/office/drawing/2014/main" id="{B2364BEB-1C88-4DE1-9D22-0B3FA32A80B8}"/>
              </a:ext>
            </a:extLst>
          </p:cNvPr>
          <p:cNvCxnSpPr>
            <a:cxnSpLocks/>
          </p:cNvCxnSpPr>
          <p:nvPr/>
        </p:nvCxnSpPr>
        <p:spPr>
          <a:xfrm flipV="1">
            <a:off x="571697" y="2397967"/>
            <a:ext cx="2068866" cy="11463"/>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8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1" end="11"/>
                                            </p:txEl>
                                          </p:spTgt>
                                        </p:tgtEl>
                                        <p:attrNameLst>
                                          <p:attrName>style.visibility</p:attrName>
                                        </p:attrNameLst>
                                      </p:cBhvr>
                                      <p:to>
                                        <p:strVal val="visible"/>
                                      </p:to>
                                    </p:set>
                                    <p:animEffect transition="in" filter="fade">
                                      <p:cBhvr>
                                        <p:cTn id="12" dur="500"/>
                                        <p:tgtEl>
                                          <p:spTgt spid="7">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animEffect transition="in" filter="fade">
                                      <p:cBhvr>
                                        <p:cTn id="19" dur="500"/>
                                        <p:tgtEl>
                                          <p:spTgt spid="7">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Effect transition="in" filter="fade">
                                      <p:cBhvr>
                                        <p:cTn id="27" dur="500"/>
                                        <p:tgtEl>
                                          <p:spTgt spid="7">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animEffect transition="in" filter="fade">
                                      <p:cBhvr>
                                        <p:cTn id="37" dur="500"/>
                                        <p:tgtEl>
                                          <p:spTgt spid="7">
                                            <p:txEl>
                                              <p:pRg st="17" end="1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https://www.quora.com/What-is-the-history-of-object-oriented-programming</a:t>
            </a:r>
            <a:endParaRPr lang="en-US" dirty="0"/>
          </a:p>
          <a:p>
            <a:pPr marL="0" indent="0">
              <a:buNone/>
            </a:pPr>
            <a:endParaRPr lang="en-US" dirty="0"/>
          </a:p>
          <a:p>
            <a:pPr marL="0" indent="0">
              <a:buNone/>
            </a:pPr>
            <a:r>
              <a:rPr lang="en-US" dirty="0">
                <a:hlinkClick r:id="rId4"/>
              </a:rPr>
              <a:t>http://computerarcheology.com/</a:t>
            </a: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5" name="Picture 4">
            <a:extLst>
              <a:ext uri="{FF2B5EF4-FFF2-40B4-BE49-F238E27FC236}">
                <a16:creationId xmlns:a16="http://schemas.microsoft.com/office/drawing/2014/main" id="{C6894AF2-AAD9-44B4-8F76-74392B4507D6}"/>
              </a:ext>
            </a:extLst>
          </p:cNvPr>
          <p:cNvPicPr>
            <a:picLocks noChangeAspect="1"/>
          </p:cNvPicPr>
          <p:nvPr/>
        </p:nvPicPr>
        <p:blipFill>
          <a:blip r:embed="rId5"/>
          <a:stretch>
            <a:fillRect/>
          </a:stretch>
        </p:blipFill>
        <p:spPr>
          <a:xfrm>
            <a:off x="2042294" y="2938054"/>
            <a:ext cx="5059411" cy="183726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5847F44-4D5B-4FB3-9A21-01512864C3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76300"/>
            <a:ext cx="5029200" cy="31432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181600" cy="2971800"/>
          </a:xfrm>
        </p:spPr>
        <p:txBody>
          <a:bodyPr/>
          <a:lstStyle/>
          <a:p>
            <a:r>
              <a:rPr lang="en-US" dirty="0"/>
              <a:t>Create the Account/</a:t>
            </a:r>
            <a:r>
              <a:rPr lang="en-US" dirty="0" err="1"/>
              <a:t>FeeAccount</a:t>
            </a:r>
            <a:r>
              <a:rPr lang="en-US" dirty="0"/>
              <a:t> example from this lesson. Pick your favorite language first and then repeat with your least favorite!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1371600" cy="2862322"/>
          </a:xfrm>
          <a:prstGeom prst="rect">
            <a:avLst/>
          </a:prstGeom>
          <a:noFill/>
        </p:spPr>
        <p:txBody>
          <a:bodyPr wrap="square" rtlCol="0">
            <a:spAutoFit/>
          </a:bodyPr>
          <a:lstStyle/>
          <a:p>
            <a:r>
              <a:rPr lang="en-US" sz="1000" dirty="0">
                <a:latin typeface="Consolas" panose="020B0609020204030204" pitchFamily="49" charset="0"/>
              </a:rPr>
              <a:t>0019:  21 C0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001C:  35</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0020:  DB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0022:  0F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0023:  DA 67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0026:  3A EA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0029:  A7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002A:  CA 42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002D:  3A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0030:  FE 99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0032:  CA 3E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0035:  C6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0037:  27              </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0038:  32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003B:  CD 47 19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003E:  AF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003F:  32 EA 20</a:t>
            </a:r>
            <a:endParaRPr lang="en-US" sz="1000" dirty="0">
              <a:solidFill>
                <a:schemeClr val="tx1">
                  <a:lumMod val="65000"/>
                  <a:lumOff val="3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5" name="Rectangle 4">
            <a:extLst>
              <a:ext uri="{FF2B5EF4-FFF2-40B4-BE49-F238E27FC236}">
                <a16:creationId xmlns:a16="http://schemas.microsoft.com/office/drawing/2014/main" id="{980A4046-D6F9-416F-B62F-B35DE597AD96}"/>
              </a:ext>
            </a:extLst>
          </p:cNvPr>
          <p:cNvSpPr/>
          <p:nvPr/>
        </p:nvSpPr>
        <p:spPr>
          <a:xfrm>
            <a:off x="1454332" y="1435282"/>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FDFE2C-E20C-4265-9401-45E594EFCFD4}"/>
              </a:ext>
            </a:extLst>
          </p:cNvPr>
          <p:cNvSpPr txBox="1"/>
          <p:nvPr/>
        </p:nvSpPr>
        <p:spPr>
          <a:xfrm>
            <a:off x="2107474" y="1344658"/>
            <a:ext cx="4032068" cy="369332"/>
          </a:xfrm>
          <a:prstGeom prst="rect">
            <a:avLst/>
          </a:prstGeom>
          <a:noFill/>
        </p:spPr>
        <p:txBody>
          <a:bodyPr wrap="square" rtlCol="0">
            <a:spAutoFit/>
          </a:bodyPr>
          <a:lstStyle/>
          <a:p>
            <a:r>
              <a:rPr lang="en-US" dirty="0"/>
              <a:t>Put the following value in the HL register:</a:t>
            </a:r>
          </a:p>
        </p:txBody>
      </p:sp>
      <p:sp>
        <p:nvSpPr>
          <p:cNvPr id="12" name="TextBox 11">
            <a:extLst>
              <a:ext uri="{FF2B5EF4-FFF2-40B4-BE49-F238E27FC236}">
                <a16:creationId xmlns:a16="http://schemas.microsoft.com/office/drawing/2014/main" id="{76AF1977-6D0A-466F-B61C-6C219CECA40E}"/>
              </a:ext>
            </a:extLst>
          </p:cNvPr>
          <p:cNvSpPr txBox="1"/>
          <p:nvPr/>
        </p:nvSpPr>
        <p:spPr>
          <a:xfrm>
            <a:off x="6077494" y="1356785"/>
            <a:ext cx="685800" cy="369332"/>
          </a:xfrm>
          <a:prstGeom prst="rect">
            <a:avLst/>
          </a:prstGeom>
          <a:noFill/>
        </p:spPr>
        <p:txBody>
          <a:bodyPr wrap="square" rtlCol="0">
            <a:spAutoFit/>
          </a:bodyPr>
          <a:lstStyle/>
          <a:p>
            <a:r>
              <a:rPr lang="en-US" dirty="0"/>
              <a:t>20C0</a:t>
            </a:r>
          </a:p>
        </p:txBody>
      </p:sp>
      <p:sp>
        <p:nvSpPr>
          <p:cNvPr id="13" name="TextBox 12">
            <a:extLst>
              <a:ext uri="{FF2B5EF4-FFF2-40B4-BE49-F238E27FC236}">
                <a16:creationId xmlns:a16="http://schemas.microsoft.com/office/drawing/2014/main" id="{3D542CE2-5DE8-4A47-941B-29DA42A38FE1}"/>
              </a:ext>
            </a:extLst>
          </p:cNvPr>
          <p:cNvSpPr txBox="1"/>
          <p:nvPr/>
        </p:nvSpPr>
        <p:spPr>
          <a:xfrm>
            <a:off x="2107474" y="2800350"/>
            <a:ext cx="3607526" cy="369332"/>
          </a:xfrm>
          <a:prstGeom prst="rect">
            <a:avLst/>
          </a:prstGeom>
          <a:noFill/>
        </p:spPr>
        <p:txBody>
          <a:bodyPr wrap="square" rtlCol="0">
            <a:spAutoFit/>
          </a:bodyPr>
          <a:lstStyle/>
          <a:p>
            <a:r>
              <a:rPr lang="en-US" dirty="0"/>
              <a:t>Compare the value in A to the value:</a:t>
            </a:r>
          </a:p>
        </p:txBody>
      </p:sp>
      <p:sp>
        <p:nvSpPr>
          <p:cNvPr id="14" name="TextBox 13">
            <a:extLst>
              <a:ext uri="{FF2B5EF4-FFF2-40B4-BE49-F238E27FC236}">
                <a16:creationId xmlns:a16="http://schemas.microsoft.com/office/drawing/2014/main" id="{8B4E26F9-0142-4E61-A62C-5807CA446D50}"/>
              </a:ext>
            </a:extLst>
          </p:cNvPr>
          <p:cNvSpPr txBox="1"/>
          <p:nvPr/>
        </p:nvSpPr>
        <p:spPr>
          <a:xfrm>
            <a:off x="5630092" y="2800350"/>
            <a:ext cx="685800" cy="369332"/>
          </a:xfrm>
          <a:prstGeom prst="rect">
            <a:avLst/>
          </a:prstGeom>
          <a:noFill/>
        </p:spPr>
        <p:txBody>
          <a:bodyPr wrap="square" rtlCol="0">
            <a:spAutoFit/>
          </a:bodyPr>
          <a:lstStyle/>
          <a:p>
            <a:r>
              <a:rPr lang="en-US" dirty="0"/>
              <a:t>99</a:t>
            </a:r>
          </a:p>
        </p:txBody>
      </p:sp>
      <p:sp>
        <p:nvSpPr>
          <p:cNvPr id="15" name="TextBox 14">
            <a:extLst>
              <a:ext uri="{FF2B5EF4-FFF2-40B4-BE49-F238E27FC236}">
                <a16:creationId xmlns:a16="http://schemas.microsoft.com/office/drawing/2014/main" id="{E96BEDF5-891A-4AB7-A275-3E400403B332}"/>
              </a:ext>
            </a:extLst>
          </p:cNvPr>
          <p:cNvSpPr txBox="1"/>
          <p:nvPr/>
        </p:nvSpPr>
        <p:spPr>
          <a:xfrm>
            <a:off x="2107474" y="3028950"/>
            <a:ext cx="3607526" cy="369332"/>
          </a:xfrm>
          <a:prstGeom prst="rect">
            <a:avLst/>
          </a:prstGeom>
          <a:noFill/>
        </p:spPr>
        <p:txBody>
          <a:bodyPr wrap="square" rtlCol="0">
            <a:spAutoFit/>
          </a:bodyPr>
          <a:lstStyle/>
          <a:p>
            <a:r>
              <a:rPr lang="en-US" dirty="0"/>
              <a:t>If the result was 0, jump to location: </a:t>
            </a:r>
          </a:p>
        </p:txBody>
      </p:sp>
      <p:sp>
        <p:nvSpPr>
          <p:cNvPr id="16" name="TextBox 15">
            <a:extLst>
              <a:ext uri="{FF2B5EF4-FFF2-40B4-BE49-F238E27FC236}">
                <a16:creationId xmlns:a16="http://schemas.microsoft.com/office/drawing/2014/main" id="{A07CE683-F7D3-4090-87E0-1C10603AC840}"/>
              </a:ext>
            </a:extLst>
          </p:cNvPr>
          <p:cNvSpPr txBox="1"/>
          <p:nvPr/>
        </p:nvSpPr>
        <p:spPr>
          <a:xfrm>
            <a:off x="5527766" y="3039598"/>
            <a:ext cx="685800" cy="369332"/>
          </a:xfrm>
          <a:prstGeom prst="rect">
            <a:avLst/>
          </a:prstGeom>
          <a:noFill/>
        </p:spPr>
        <p:txBody>
          <a:bodyPr wrap="square" rtlCol="0">
            <a:spAutoFit/>
          </a:bodyPr>
          <a:lstStyle/>
          <a:p>
            <a:r>
              <a:rPr lang="en-US" dirty="0"/>
              <a:t>003E</a:t>
            </a:r>
          </a:p>
        </p:txBody>
      </p:sp>
      <p:sp>
        <p:nvSpPr>
          <p:cNvPr id="17" name="Rectangle 16">
            <a:extLst>
              <a:ext uri="{FF2B5EF4-FFF2-40B4-BE49-F238E27FC236}">
                <a16:creationId xmlns:a16="http://schemas.microsoft.com/office/drawing/2014/main" id="{F48FFB18-91F9-4994-BD41-557D63770748}"/>
              </a:ext>
            </a:extLst>
          </p:cNvPr>
          <p:cNvSpPr/>
          <p:nvPr/>
        </p:nvSpPr>
        <p:spPr>
          <a:xfrm>
            <a:off x="1454332" y="3095234"/>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A863C9-D45A-49B0-A0D7-EEA08A17482D}"/>
              </a:ext>
            </a:extLst>
          </p:cNvPr>
          <p:cNvSpPr/>
          <p:nvPr/>
        </p:nvSpPr>
        <p:spPr>
          <a:xfrm>
            <a:off x="1430384" y="2987040"/>
            <a:ext cx="267788" cy="18264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CBE4AA-2BE8-4CB2-A619-9117556F8AE9}"/>
              </a:ext>
            </a:extLst>
          </p:cNvPr>
          <p:cNvCxnSpPr>
            <a:cxnSpLocks/>
          </p:cNvCxnSpPr>
          <p:nvPr/>
        </p:nvCxnSpPr>
        <p:spPr>
          <a:xfrm>
            <a:off x="1719399" y="3340162"/>
            <a:ext cx="0" cy="22860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DE1D33-7BA1-4F90-BCEF-D27E645FC9C0}"/>
              </a:ext>
            </a:extLst>
          </p:cNvPr>
          <p:cNvCxnSpPr>
            <a:cxnSpLocks/>
          </p:cNvCxnSpPr>
          <p:nvPr/>
        </p:nvCxnSpPr>
        <p:spPr>
          <a:xfrm flipH="1">
            <a:off x="1143000" y="3568762"/>
            <a:ext cx="576399" cy="362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58FFD1-0EB4-4C72-99FF-C0EA3E59BC38}"/>
              </a:ext>
            </a:extLst>
          </p:cNvPr>
          <p:cNvCxnSpPr>
            <a:cxnSpLocks/>
          </p:cNvCxnSpPr>
          <p:nvPr/>
        </p:nvCxnSpPr>
        <p:spPr>
          <a:xfrm flipH="1">
            <a:off x="1935480" y="1541451"/>
            <a:ext cx="22860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FF183-AC3D-4F18-A2CF-215A5B068B75}"/>
              </a:ext>
            </a:extLst>
          </p:cNvPr>
          <p:cNvCxnSpPr>
            <a:cxnSpLocks/>
          </p:cNvCxnSpPr>
          <p:nvPr/>
        </p:nvCxnSpPr>
        <p:spPr>
          <a:xfrm flipH="1">
            <a:off x="1626326" y="2995749"/>
            <a:ext cx="533400" cy="74056"/>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B6939A-15F6-4DBF-84B1-540EE0F2BC9F}"/>
              </a:ext>
            </a:extLst>
          </p:cNvPr>
          <p:cNvCxnSpPr>
            <a:cxnSpLocks/>
            <a:stCxn id="15" idx="1"/>
          </p:cNvCxnSpPr>
          <p:nvPr/>
        </p:nvCxnSpPr>
        <p:spPr>
          <a:xfrm flipH="1">
            <a:off x="1854926" y="3213616"/>
            <a:ext cx="252548" cy="9798"/>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1078D1-8BCC-4A21-949A-4E72F27B524B}"/>
              </a:ext>
            </a:extLst>
          </p:cNvPr>
          <p:cNvSpPr txBox="1"/>
          <p:nvPr/>
        </p:nvSpPr>
        <p:spPr>
          <a:xfrm>
            <a:off x="234043" y="4296383"/>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44" name="TextBox 43">
            <a:extLst>
              <a:ext uri="{FF2B5EF4-FFF2-40B4-BE49-F238E27FC236}">
                <a16:creationId xmlns:a16="http://schemas.microsoft.com/office/drawing/2014/main" id="{162BC28D-C623-42DC-BA6C-1D50CDA82844}"/>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349142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right)">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p:bldP spid="13" grpId="0"/>
      <p:bldP spid="14" grpId="0"/>
      <p:bldP spid="15" grpId="0"/>
      <p:bldP spid="16" grpId="0"/>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a:xfrm>
            <a:off x="76200" y="57151"/>
            <a:ext cx="8991600" cy="609600"/>
          </a:xfrm>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7212874" cy="3016210"/>
          </a:xfrm>
          <a:prstGeom prst="rect">
            <a:avLst/>
          </a:prstGeom>
          <a:noFill/>
        </p:spPr>
        <p:txBody>
          <a:bodyPr wrap="square" rtlCol="0">
            <a:spAutoFit/>
          </a:bodyPr>
          <a:lstStyle/>
          <a:p>
            <a:r>
              <a:rPr lang="en-US" sz="1000" dirty="0">
                <a:latin typeface="Consolas" panose="020B0609020204030204" pitchFamily="49" charset="0"/>
              </a:rPr>
              <a:t>0019:  21 C0 20        LD      HL,$20C0            </a:t>
            </a:r>
            <a:r>
              <a:rPr lang="en-US" sz="1000" dirty="0">
                <a:solidFill>
                  <a:schemeClr val="tx1">
                    <a:lumMod val="65000"/>
                    <a:lumOff val="35000"/>
                  </a:schemeClr>
                </a:solidFill>
                <a:latin typeface="Consolas" panose="020B0609020204030204" pitchFamily="49" charset="0"/>
              </a:rPr>
              <a:t>; Decrement ...</a:t>
            </a:r>
          </a:p>
          <a:p>
            <a:r>
              <a:rPr lang="en-US" sz="1000" dirty="0">
                <a:latin typeface="Consolas" panose="020B0609020204030204" pitchFamily="49" charset="0"/>
              </a:rPr>
              <a:t>001C:  35              DEC     (HL)                </a:t>
            </a:r>
            <a:r>
              <a:rPr lang="en-US" sz="1000" dirty="0">
                <a:solidFill>
                  <a:schemeClr val="tx1">
                    <a:lumMod val="65000"/>
                    <a:lumOff val="35000"/>
                  </a:schemeClr>
                </a:solidFill>
                <a:latin typeface="Consolas" panose="020B0609020204030204" pitchFamily="49" charset="0"/>
              </a:rPr>
              <a:t>; ... the general countdown (used for pauses)</a:t>
            </a: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        CALL    $17CD               </a:t>
            </a:r>
            <a:r>
              <a:rPr lang="en-US" sz="1000" dirty="0">
                <a:solidFill>
                  <a:schemeClr val="tx1">
                    <a:lumMod val="65000"/>
                    <a:lumOff val="35000"/>
                  </a:schemeClr>
                </a:solidFill>
                <a:latin typeface="Consolas" panose="020B0609020204030204" pitchFamily="49" charset="0"/>
              </a:rPr>
              <a:t>; Check and handle TILT</a:t>
            </a:r>
          </a:p>
          <a:p>
            <a:r>
              <a:rPr lang="en-US" sz="1000" dirty="0">
                <a:latin typeface="Consolas" panose="020B0609020204030204" pitchFamily="49" charset="0"/>
              </a:rPr>
              <a:t>0020:  DB 01           IN      A,($01)             </a:t>
            </a:r>
            <a:r>
              <a:rPr lang="en-US" sz="1000" dirty="0">
                <a:solidFill>
                  <a:schemeClr val="tx1">
                    <a:lumMod val="65000"/>
                    <a:lumOff val="35000"/>
                  </a:schemeClr>
                </a:solidFill>
                <a:latin typeface="Consolas" panose="020B0609020204030204" pitchFamily="49" charset="0"/>
              </a:rPr>
              <a:t>; Read coin switch</a:t>
            </a:r>
          </a:p>
          <a:p>
            <a:r>
              <a:rPr lang="en-US" sz="1000" dirty="0">
                <a:latin typeface="Consolas" panose="020B0609020204030204" pitchFamily="49" charset="0"/>
              </a:rPr>
              <a:t>0022:  0F              RRCA                        </a:t>
            </a:r>
            <a:r>
              <a:rPr lang="en-US" sz="1000" dirty="0">
                <a:solidFill>
                  <a:schemeClr val="tx1">
                    <a:lumMod val="65000"/>
                    <a:lumOff val="35000"/>
                  </a:schemeClr>
                </a:solidFill>
                <a:latin typeface="Consolas" panose="020B0609020204030204" pitchFamily="49" charset="0"/>
              </a:rPr>
              <a:t>; Has a coin been deposited (bit 0)?</a:t>
            </a:r>
          </a:p>
          <a:p>
            <a:r>
              <a:rPr lang="en-US" sz="1000" dirty="0">
                <a:latin typeface="Consolas" panose="020B0609020204030204" pitchFamily="49" charset="0"/>
              </a:rPr>
              <a:t>0023:  DA 67 00        JP      C,$0067             </a:t>
            </a:r>
            <a:r>
              <a:rPr lang="en-US" sz="1000" dirty="0">
                <a:solidFill>
                  <a:schemeClr val="tx1">
                    <a:lumMod val="65000"/>
                    <a:lumOff val="35000"/>
                  </a:schemeClr>
                </a:solidFill>
                <a:latin typeface="Consolas" panose="020B0609020204030204" pitchFamily="49" charset="0"/>
              </a:rPr>
              <a:t>; Yes ... note that switch is closed </a:t>
            </a:r>
          </a:p>
          <a:p>
            <a:r>
              <a:rPr lang="en-US" sz="1000" dirty="0">
                <a:latin typeface="Consolas" panose="020B0609020204030204" pitchFamily="49" charset="0"/>
              </a:rPr>
              <a:t>0026:  3A EA 20        LD      A,($20EA)           </a:t>
            </a:r>
            <a:r>
              <a:rPr lang="en-US" sz="1000" dirty="0">
                <a:solidFill>
                  <a:schemeClr val="tx1">
                    <a:lumMod val="65000"/>
                    <a:lumOff val="35000"/>
                  </a:schemeClr>
                </a:solidFill>
                <a:latin typeface="Consolas" panose="020B0609020204030204" pitchFamily="49" charset="0"/>
              </a:rPr>
              <a:t>; Switch is now open. Was it ...</a:t>
            </a:r>
          </a:p>
          <a:p>
            <a:r>
              <a:rPr lang="en-US" sz="1000" dirty="0">
                <a:latin typeface="Consolas" panose="020B0609020204030204" pitchFamily="49" charset="0"/>
              </a:rPr>
              <a:t>0029:  A7              AND     A                   </a:t>
            </a:r>
            <a:r>
              <a:rPr lang="en-US" sz="1000" dirty="0">
                <a:solidFill>
                  <a:schemeClr val="tx1">
                    <a:lumMod val="65000"/>
                    <a:lumOff val="35000"/>
                  </a:schemeClr>
                </a:solidFill>
                <a:latin typeface="Consolas" panose="020B0609020204030204" pitchFamily="49" charset="0"/>
              </a:rPr>
              <a:t>; ... closed last time?</a:t>
            </a:r>
          </a:p>
          <a:p>
            <a:r>
              <a:rPr lang="en-US" sz="1000" dirty="0">
                <a:latin typeface="Consolas" panose="020B0609020204030204" pitchFamily="49" charset="0"/>
              </a:rPr>
              <a:t>002A:  CA 42 00        JP      Z,$0042             </a:t>
            </a:r>
            <a:r>
              <a:rPr lang="en-US" sz="1000" dirty="0">
                <a:solidFill>
                  <a:schemeClr val="tx1">
                    <a:lumMod val="65000"/>
                    <a:lumOff val="35000"/>
                  </a:schemeClr>
                </a:solidFill>
                <a:latin typeface="Consolas" panose="020B0609020204030204" pitchFamily="49" charset="0"/>
              </a:rPr>
              <a:t>; No ... skip registering the credit</a:t>
            </a:r>
          </a:p>
          <a:p>
            <a:r>
              <a:rPr lang="en-US" sz="1000" dirty="0">
                <a:solidFill>
                  <a:schemeClr val="tx1">
                    <a:lumMod val="65000"/>
                    <a:lumOff val="35000"/>
                  </a:schemeClr>
                </a:solidFill>
                <a:latin typeface="Consolas" panose="020B0609020204030204" pitchFamily="49" charset="0"/>
              </a:rPr>
              <a:t>; Handle bumping credit count</a:t>
            </a:r>
          </a:p>
          <a:p>
            <a:r>
              <a:rPr lang="en-US" sz="1000" dirty="0">
                <a:latin typeface="Consolas" panose="020B0609020204030204" pitchFamily="49" charset="0"/>
              </a:rPr>
              <a:t>002D:  3A EB 20        LD      A,($20EB)           </a:t>
            </a:r>
            <a:r>
              <a:rPr lang="en-US" sz="1000" dirty="0">
                <a:solidFill>
                  <a:schemeClr val="tx1">
                    <a:lumMod val="65000"/>
                    <a:lumOff val="35000"/>
                  </a:schemeClr>
                </a:solidFill>
                <a:latin typeface="Consolas" panose="020B0609020204030204" pitchFamily="49" charset="0"/>
              </a:rPr>
              <a:t>; Number of credits in BCD</a:t>
            </a:r>
          </a:p>
          <a:p>
            <a:r>
              <a:rPr lang="en-US" sz="1000" dirty="0">
                <a:latin typeface="Consolas" panose="020B0609020204030204" pitchFamily="49" charset="0"/>
              </a:rPr>
              <a:t>0030:  FE 99           CP      $99                 </a:t>
            </a:r>
            <a:r>
              <a:rPr lang="en-US" sz="1000" dirty="0">
                <a:solidFill>
                  <a:schemeClr val="tx1">
                    <a:lumMod val="65000"/>
                    <a:lumOff val="35000"/>
                  </a:schemeClr>
                </a:solidFill>
                <a:latin typeface="Consolas" panose="020B0609020204030204" pitchFamily="49" charset="0"/>
              </a:rPr>
              <a:t>; 99 credits already?</a:t>
            </a:r>
          </a:p>
          <a:p>
            <a:r>
              <a:rPr lang="en-US" sz="1000" dirty="0">
                <a:latin typeface="Consolas" panose="020B0609020204030204" pitchFamily="49" charset="0"/>
              </a:rPr>
              <a:t>0032:  CA 3E 00        JP      Z,$003E             </a:t>
            </a:r>
            <a:r>
              <a:rPr lang="en-US" sz="1000" dirty="0">
                <a:solidFill>
                  <a:schemeClr val="tx1">
                    <a:lumMod val="65000"/>
                    <a:lumOff val="35000"/>
                  </a:schemeClr>
                </a:solidFill>
                <a:latin typeface="Consolas" panose="020B0609020204030204" pitchFamily="49" charset="0"/>
              </a:rPr>
              <a:t>; Yes ... ignore this (don't roll over to 00)</a:t>
            </a:r>
          </a:p>
          <a:p>
            <a:r>
              <a:rPr lang="en-US" sz="1000" dirty="0">
                <a:latin typeface="Consolas" panose="020B0609020204030204" pitchFamily="49" charset="0"/>
              </a:rPr>
              <a:t>0035:  C6 01           ADD     A,$01               </a:t>
            </a:r>
            <a:r>
              <a:rPr lang="en-US" sz="1000" dirty="0">
                <a:solidFill>
                  <a:schemeClr val="tx1">
                    <a:lumMod val="65000"/>
                    <a:lumOff val="35000"/>
                  </a:schemeClr>
                </a:solidFill>
                <a:latin typeface="Consolas" panose="020B0609020204030204" pitchFamily="49" charset="0"/>
              </a:rPr>
              <a:t>; Bump number of credits</a:t>
            </a:r>
          </a:p>
          <a:p>
            <a:r>
              <a:rPr lang="en-US" sz="1000" dirty="0">
                <a:latin typeface="Consolas" panose="020B0609020204030204" pitchFamily="49" charset="0"/>
              </a:rPr>
              <a:t>0037:  27              DAA                         </a:t>
            </a:r>
            <a:r>
              <a:rPr lang="en-US" sz="1000" dirty="0">
                <a:solidFill>
                  <a:schemeClr val="tx1">
                    <a:lumMod val="65000"/>
                    <a:lumOff val="35000"/>
                  </a:schemeClr>
                </a:solidFill>
                <a:latin typeface="Consolas" panose="020B0609020204030204" pitchFamily="49" charset="0"/>
              </a:rPr>
              <a:t>; Make it binary coded decimal</a:t>
            </a:r>
          </a:p>
          <a:p>
            <a:r>
              <a:rPr lang="en-US" sz="1000" dirty="0">
                <a:latin typeface="Consolas" panose="020B0609020204030204" pitchFamily="49" charset="0"/>
              </a:rPr>
              <a:t>0038:  32 EB 20        LD      ($20EB)   ,A           </a:t>
            </a:r>
            <a:r>
              <a:rPr lang="en-US" sz="1000" dirty="0">
                <a:solidFill>
                  <a:schemeClr val="tx1">
                    <a:lumMod val="65000"/>
                    <a:lumOff val="35000"/>
                  </a:schemeClr>
                </a:solidFill>
                <a:latin typeface="Consolas" panose="020B0609020204030204" pitchFamily="49" charset="0"/>
              </a:rPr>
              <a:t>; New number of credits</a:t>
            </a:r>
          </a:p>
          <a:p>
            <a:r>
              <a:rPr lang="en-US" sz="1000" dirty="0">
                <a:latin typeface="Consolas" panose="020B0609020204030204" pitchFamily="49" charset="0"/>
              </a:rPr>
              <a:t>003B:  CD 47 19        CALL    $1947               </a:t>
            </a:r>
            <a:r>
              <a:rPr lang="en-US" sz="1000" dirty="0">
                <a:solidFill>
                  <a:schemeClr val="tx1">
                    <a:lumMod val="65000"/>
                    <a:lumOff val="35000"/>
                  </a:schemeClr>
                </a:solidFill>
                <a:latin typeface="Consolas" panose="020B0609020204030204" pitchFamily="49" charset="0"/>
              </a:rPr>
              <a:t>; Draw credits on screen</a:t>
            </a:r>
          </a:p>
          <a:p>
            <a:r>
              <a:rPr lang="en-US" sz="1000" dirty="0">
                <a:latin typeface="Consolas" panose="020B0609020204030204" pitchFamily="49" charset="0"/>
              </a:rPr>
              <a:t>003E:  AF              XOR     A                   </a:t>
            </a:r>
            <a:r>
              <a:rPr lang="en-US" sz="1000" dirty="0">
                <a:solidFill>
                  <a:schemeClr val="tx1">
                    <a:lumMod val="65000"/>
                    <a:lumOff val="35000"/>
                  </a:schemeClr>
                </a:solidFill>
                <a:latin typeface="Consolas" panose="020B0609020204030204" pitchFamily="49" charset="0"/>
              </a:rPr>
              <a:t>; Fast 0. Credit switch ...</a:t>
            </a:r>
          </a:p>
          <a:p>
            <a:r>
              <a:rPr lang="en-US" sz="1000" dirty="0">
                <a:latin typeface="Consolas" panose="020B0609020204030204" pitchFamily="49" charset="0"/>
              </a:rPr>
              <a:t>003F:  32 EA 20        LD            ($20EA,A      </a:t>
            </a:r>
            <a:r>
              <a:rPr lang="en-US" sz="1000" dirty="0">
                <a:solidFill>
                  <a:schemeClr val="tx1">
                    <a:lumMod val="65000"/>
                    <a:lumOff val="35000"/>
                  </a:schemeClr>
                </a:solidFill>
                <a:latin typeface="Consolas" panose="020B0609020204030204" pitchFamily="49" charset="0"/>
              </a:rPr>
              <a:t>; ... has opened</a:t>
            </a: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7" name="TextBox 6">
            <a:extLst>
              <a:ext uri="{FF2B5EF4-FFF2-40B4-BE49-F238E27FC236}">
                <a16:creationId xmlns:a16="http://schemas.microsoft.com/office/drawing/2014/main" id="{160B84D0-FECB-46EA-9303-C4B5101DFEE8}"/>
              </a:ext>
            </a:extLst>
          </p:cNvPr>
          <p:cNvSpPr txBox="1"/>
          <p:nvPr/>
        </p:nvSpPr>
        <p:spPr>
          <a:xfrm>
            <a:off x="2224495" y="1165749"/>
            <a:ext cx="914400" cy="276999"/>
          </a:xfrm>
          <a:prstGeom prst="rect">
            <a:avLst/>
          </a:prstGeom>
          <a:noFill/>
        </p:spPr>
        <p:txBody>
          <a:bodyPr wrap="square" rtlCol="0">
            <a:spAutoFit/>
          </a:bodyPr>
          <a:lstStyle/>
          <a:p>
            <a:pPr algn="r"/>
            <a:r>
              <a:rPr lang="en-US" sz="1200" b="1" u="sng" dirty="0">
                <a:solidFill>
                  <a:schemeClr val="tx2"/>
                </a:solidFill>
              </a:rPr>
              <a:t>Mnemonic</a:t>
            </a:r>
          </a:p>
        </p:txBody>
      </p:sp>
      <p:sp>
        <p:nvSpPr>
          <p:cNvPr id="8" name="TextBox 7">
            <a:extLst>
              <a:ext uri="{FF2B5EF4-FFF2-40B4-BE49-F238E27FC236}">
                <a16:creationId xmlns:a16="http://schemas.microsoft.com/office/drawing/2014/main" id="{F122311A-5D6B-480F-AE4E-209E266EDB43}"/>
              </a:ext>
            </a:extLst>
          </p:cNvPr>
          <p:cNvSpPr txBox="1"/>
          <p:nvPr/>
        </p:nvSpPr>
        <p:spPr>
          <a:xfrm>
            <a:off x="4187734" y="1165749"/>
            <a:ext cx="914400" cy="276999"/>
          </a:xfrm>
          <a:prstGeom prst="rect">
            <a:avLst/>
          </a:prstGeom>
          <a:noFill/>
        </p:spPr>
        <p:txBody>
          <a:bodyPr wrap="square" rtlCol="0">
            <a:spAutoFit/>
          </a:bodyPr>
          <a:lstStyle/>
          <a:p>
            <a:pPr algn="r"/>
            <a:r>
              <a:rPr lang="en-US" sz="1200" b="1" u="sng" dirty="0">
                <a:solidFill>
                  <a:schemeClr val="tx2"/>
                </a:solidFill>
              </a:rPr>
              <a:t>Comments</a:t>
            </a:r>
          </a:p>
        </p:txBody>
      </p:sp>
      <p:sp>
        <p:nvSpPr>
          <p:cNvPr id="10" name="Rectangle 9">
            <a:extLst>
              <a:ext uri="{FF2B5EF4-FFF2-40B4-BE49-F238E27FC236}">
                <a16:creationId xmlns:a16="http://schemas.microsoft.com/office/drawing/2014/main" id="{BDC298F5-9F12-46DB-A1DF-4184F889131B}"/>
              </a:ext>
            </a:extLst>
          </p:cNvPr>
          <p:cNvSpPr/>
          <p:nvPr/>
        </p:nvSpPr>
        <p:spPr>
          <a:xfrm>
            <a:off x="2743200" y="180122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F53890-76B1-49FD-8C5D-645548F5460E}"/>
              </a:ext>
            </a:extLst>
          </p:cNvPr>
          <p:cNvSpPr/>
          <p:nvPr/>
        </p:nvSpPr>
        <p:spPr>
          <a:xfrm>
            <a:off x="2871608" y="1724194"/>
            <a:ext cx="1242648"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CheckHandleTilt</a:t>
            </a:r>
            <a:endParaRPr lang="en-US" dirty="0"/>
          </a:p>
        </p:txBody>
      </p:sp>
      <p:sp>
        <p:nvSpPr>
          <p:cNvPr id="12" name="Rectangle 11">
            <a:extLst>
              <a:ext uri="{FF2B5EF4-FFF2-40B4-BE49-F238E27FC236}">
                <a16:creationId xmlns:a16="http://schemas.microsoft.com/office/drawing/2014/main" id="{2DB91412-C1B8-4BCF-BD9F-7FE301AC0160}"/>
              </a:ext>
            </a:extLst>
          </p:cNvPr>
          <p:cNvSpPr/>
          <p:nvPr/>
        </p:nvSpPr>
        <p:spPr>
          <a:xfrm>
            <a:off x="2735580" y="394244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1335E4-CFEE-49E7-A02E-0B101D3AC3BA}"/>
              </a:ext>
            </a:extLst>
          </p:cNvPr>
          <p:cNvSpPr/>
          <p:nvPr/>
        </p:nvSpPr>
        <p:spPr>
          <a:xfrm>
            <a:off x="2868385" y="3875765"/>
            <a:ext cx="1172116"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DrawNumCredits</a:t>
            </a:r>
            <a:endParaRPr lang="en-US" dirty="0"/>
          </a:p>
        </p:txBody>
      </p:sp>
      <p:sp>
        <p:nvSpPr>
          <p:cNvPr id="14" name="Rectangle 13">
            <a:extLst>
              <a:ext uri="{FF2B5EF4-FFF2-40B4-BE49-F238E27FC236}">
                <a16:creationId xmlns:a16="http://schemas.microsoft.com/office/drawing/2014/main" id="{9ECC002A-A0A0-49A4-B962-318C96AD061E}"/>
              </a:ext>
            </a:extLst>
          </p:cNvPr>
          <p:cNvSpPr/>
          <p:nvPr/>
        </p:nvSpPr>
        <p:spPr>
          <a:xfrm>
            <a:off x="3147060" y="1470661"/>
            <a:ext cx="672722" cy="168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9D9854-E06F-43E4-AC47-ECE68E6251C8}"/>
              </a:ext>
            </a:extLst>
          </p:cNvPr>
          <p:cNvSpPr/>
          <p:nvPr/>
        </p:nvSpPr>
        <p:spPr>
          <a:xfrm>
            <a:off x="3076791" y="1419557"/>
            <a:ext cx="748923" cy="246221"/>
          </a:xfrm>
          <a:prstGeom prst="rect">
            <a:avLst/>
          </a:prstGeom>
        </p:spPr>
        <p:txBody>
          <a:bodyPr wrap="none">
            <a:spAutoFit/>
          </a:bodyPr>
          <a:lstStyle/>
          <a:p>
            <a:r>
              <a:rPr lang="en-US" sz="1000" b="1" dirty="0" err="1">
                <a:solidFill>
                  <a:srgbClr val="00C000"/>
                </a:solidFill>
                <a:latin typeface="Consolas" panose="020B0609020204030204" pitchFamily="49" charset="0"/>
              </a:rPr>
              <a:t>isrDelay</a:t>
            </a:r>
            <a:endParaRPr lang="en-US" dirty="0">
              <a:solidFill>
                <a:srgbClr val="00C000"/>
              </a:solidFill>
            </a:endParaRPr>
          </a:p>
        </p:txBody>
      </p:sp>
      <p:sp>
        <p:nvSpPr>
          <p:cNvPr id="18" name="Rectangle 17">
            <a:extLst>
              <a:ext uri="{FF2B5EF4-FFF2-40B4-BE49-F238E27FC236}">
                <a16:creationId xmlns:a16="http://schemas.microsoft.com/office/drawing/2014/main" id="{9CD53822-0F58-4817-AD67-411AF58B5EEB}"/>
              </a:ext>
            </a:extLst>
          </p:cNvPr>
          <p:cNvSpPr/>
          <p:nvPr/>
        </p:nvSpPr>
        <p:spPr>
          <a:xfrm>
            <a:off x="3076791" y="2400022"/>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002954-C90E-405C-B29C-D58E043A5E78}"/>
              </a:ext>
            </a:extLst>
          </p:cNvPr>
          <p:cNvSpPr/>
          <p:nvPr/>
        </p:nvSpPr>
        <p:spPr>
          <a:xfrm>
            <a:off x="2985314" y="2328891"/>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3D6641D9-AE64-452D-8016-B819D89AE79A}"/>
              </a:ext>
            </a:extLst>
          </p:cNvPr>
          <p:cNvSpPr/>
          <p:nvPr/>
        </p:nvSpPr>
        <p:spPr>
          <a:xfrm>
            <a:off x="2957649" y="4236720"/>
            <a:ext cx="829491" cy="16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755160-BF9E-44DA-8E85-4BA5288DBF7E}"/>
              </a:ext>
            </a:extLst>
          </p:cNvPr>
          <p:cNvSpPr/>
          <p:nvPr/>
        </p:nvSpPr>
        <p:spPr>
          <a:xfrm>
            <a:off x="2834545" y="4155958"/>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4" name="Rectangle 23">
            <a:extLst>
              <a:ext uri="{FF2B5EF4-FFF2-40B4-BE49-F238E27FC236}">
                <a16:creationId xmlns:a16="http://schemas.microsoft.com/office/drawing/2014/main" id="{B5DB73FB-FA4D-49D1-8375-CFB8FC34C1BC}"/>
              </a:ext>
            </a:extLst>
          </p:cNvPr>
          <p:cNvSpPr/>
          <p:nvPr/>
        </p:nvSpPr>
        <p:spPr>
          <a:xfrm>
            <a:off x="3088734" y="3007843"/>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7AABEB-8F97-41BC-AB3E-20B40FB181DD}"/>
              </a:ext>
            </a:extLst>
          </p:cNvPr>
          <p:cNvSpPr/>
          <p:nvPr/>
        </p:nvSpPr>
        <p:spPr>
          <a:xfrm>
            <a:off x="3006258" y="2941592"/>
            <a:ext cx="889987"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6" name="Rectangle 25">
            <a:extLst>
              <a:ext uri="{FF2B5EF4-FFF2-40B4-BE49-F238E27FC236}">
                <a16:creationId xmlns:a16="http://schemas.microsoft.com/office/drawing/2014/main" id="{070DE537-4006-458B-A5BF-3D5AEF4A1616}"/>
              </a:ext>
            </a:extLst>
          </p:cNvPr>
          <p:cNvSpPr/>
          <p:nvPr/>
        </p:nvSpPr>
        <p:spPr>
          <a:xfrm>
            <a:off x="2959195" y="3733800"/>
            <a:ext cx="667925" cy="187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466996-20AE-415F-BB0D-A0FEF2A7EE4C}"/>
              </a:ext>
            </a:extLst>
          </p:cNvPr>
          <p:cNvSpPr/>
          <p:nvPr/>
        </p:nvSpPr>
        <p:spPr>
          <a:xfrm>
            <a:off x="2845691" y="3705249"/>
            <a:ext cx="888361" cy="246221"/>
          </a:xfrm>
          <a:prstGeom prst="rect">
            <a:avLst/>
          </a:prstGeom>
        </p:spPr>
        <p:txBody>
          <a:bodyPr wrap="squar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8" name="TextBox 27">
            <a:extLst>
              <a:ext uri="{FF2B5EF4-FFF2-40B4-BE49-F238E27FC236}">
                <a16:creationId xmlns:a16="http://schemas.microsoft.com/office/drawing/2014/main" id="{6656AC63-17D6-4359-9872-35526AD85D3B}"/>
              </a:ext>
            </a:extLst>
          </p:cNvPr>
          <p:cNvSpPr txBox="1"/>
          <p:nvPr/>
        </p:nvSpPr>
        <p:spPr>
          <a:xfrm>
            <a:off x="241112" y="4466307"/>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29" name="TextBox 28">
            <a:extLst>
              <a:ext uri="{FF2B5EF4-FFF2-40B4-BE49-F238E27FC236}">
                <a16:creationId xmlns:a16="http://schemas.microsoft.com/office/drawing/2014/main" id="{07F8E1B9-ED0E-46B7-BE7C-A6110EB11EA9}"/>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3731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2" grpId="0" animBg="1"/>
      <p:bldP spid="13" grpId="0"/>
      <p:bldP spid="14" grpId="0" animBg="1"/>
      <p:bldP spid="15" grpId="0"/>
      <p:bldP spid="18" grpId="0" animBg="1"/>
      <p:bldP spid="19" grpId="0"/>
      <p:bldP spid="20" grpId="0" animBg="1"/>
      <p:bldP spid="21" grpId="0"/>
      <p:bldP spid="24" grpId="0" animBg="1"/>
      <p:bldP spid="25" grpId="0"/>
      <p:bldP spid="26"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A7505C-22B2-45E6-981D-628E17B6D345}"/>
              </a:ext>
            </a:extLst>
          </p:cNvPr>
          <p:cNvSpPr txBox="1"/>
          <p:nvPr/>
        </p:nvSpPr>
        <p:spPr>
          <a:xfrm>
            <a:off x="5943600" y="989511"/>
            <a:ext cx="2514600" cy="685800"/>
          </a:xfrm>
          <a:prstGeom prst="rect">
            <a:avLst/>
          </a:prstGeom>
          <a:solidFill>
            <a:schemeClr val="bg1">
              <a:lumMod val="85000"/>
              <a:alpha val="50000"/>
            </a:schemeClr>
          </a:solidFill>
          <a:ln>
            <a:solidFill>
              <a:schemeClr val="tx1"/>
            </a:solidFill>
          </a:ln>
        </p:spPr>
        <p:txBody>
          <a:bodyPr wrap="square" rtlCol="0">
            <a:noAutofit/>
          </a:bodyPr>
          <a:lstStyle/>
          <a:p>
            <a:r>
              <a:rPr lang="en-US" sz="1200" dirty="0"/>
              <a:t>ROM (read-only and persistent)</a:t>
            </a:r>
          </a:p>
        </p:txBody>
      </p:sp>
      <p:sp>
        <p:nvSpPr>
          <p:cNvPr id="2" name="Title 1">
            <a:extLst>
              <a:ext uri="{FF2B5EF4-FFF2-40B4-BE49-F238E27FC236}">
                <a16:creationId xmlns:a16="http://schemas.microsoft.com/office/drawing/2014/main" id="{601BD2FD-5186-4D3B-8DEC-81416CE9DBB7}"/>
              </a:ext>
            </a:extLst>
          </p:cNvPr>
          <p:cNvSpPr>
            <a:spLocks noGrp="1"/>
          </p:cNvSpPr>
          <p:nvPr>
            <p:ph type="title"/>
          </p:nvPr>
        </p:nvSpPr>
        <p:spPr/>
        <p:txBody>
          <a:bodyPr/>
          <a:lstStyle/>
          <a:p>
            <a:r>
              <a:rPr lang="en-US" dirty="0"/>
              <a:t>Birth of Concepts</a:t>
            </a:r>
          </a:p>
        </p:txBody>
      </p:sp>
      <p:sp>
        <p:nvSpPr>
          <p:cNvPr id="4" name="Slide Number Placeholder 3">
            <a:extLst>
              <a:ext uri="{FF2B5EF4-FFF2-40B4-BE49-F238E27FC236}">
                <a16:creationId xmlns:a16="http://schemas.microsoft.com/office/drawing/2014/main" id="{ABBC2E9F-9752-44B2-BDFE-72D3AD1D7FC4}"/>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2569F0A-193F-4896-9222-E9D61D5F0320}"/>
              </a:ext>
            </a:extLst>
          </p:cNvPr>
          <p:cNvSpPr/>
          <p:nvPr/>
        </p:nvSpPr>
        <p:spPr>
          <a:xfrm>
            <a:off x="5943600" y="989511"/>
            <a:ext cx="2514600" cy="36576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55EB2B-C98A-44B7-ADAF-0F55B22EE625}"/>
              </a:ext>
            </a:extLst>
          </p:cNvPr>
          <p:cNvSpPr txBox="1"/>
          <p:nvPr/>
        </p:nvSpPr>
        <p:spPr>
          <a:xfrm>
            <a:off x="5939246" y="1674494"/>
            <a:ext cx="2514600" cy="2287633"/>
          </a:xfrm>
          <a:prstGeom prst="rect">
            <a:avLst/>
          </a:prstGeom>
          <a:solidFill>
            <a:schemeClr val="bg2">
              <a:lumMod val="90000"/>
              <a:alpha val="50000"/>
            </a:schemeClr>
          </a:solidFill>
          <a:ln>
            <a:solidFill>
              <a:schemeClr val="tx1"/>
            </a:solidFill>
          </a:ln>
        </p:spPr>
        <p:txBody>
          <a:bodyPr wrap="square" rtlCol="0">
            <a:noAutofit/>
          </a:bodyPr>
          <a:lstStyle/>
          <a:p>
            <a:r>
              <a:rPr lang="en-US" sz="1200" dirty="0"/>
              <a:t>RAM</a:t>
            </a:r>
          </a:p>
        </p:txBody>
      </p:sp>
      <p:sp>
        <p:nvSpPr>
          <p:cNvPr id="9" name="TextBox 8">
            <a:extLst>
              <a:ext uri="{FF2B5EF4-FFF2-40B4-BE49-F238E27FC236}">
                <a16:creationId xmlns:a16="http://schemas.microsoft.com/office/drawing/2014/main" id="{EA47CF50-080C-4DF1-9BE6-D8CC1B5FE0C8}"/>
              </a:ext>
            </a:extLst>
          </p:cNvPr>
          <p:cNvSpPr txBox="1"/>
          <p:nvPr/>
        </p:nvSpPr>
        <p:spPr>
          <a:xfrm>
            <a:off x="5943600" y="3960903"/>
            <a:ext cx="2514600" cy="685800"/>
          </a:xfrm>
          <a:prstGeom prst="rect">
            <a:avLst/>
          </a:prstGeom>
          <a:solidFill>
            <a:schemeClr val="accent4">
              <a:lumMod val="20000"/>
              <a:lumOff val="80000"/>
              <a:alpha val="50000"/>
            </a:schemeClr>
          </a:solidFill>
          <a:ln>
            <a:solidFill>
              <a:schemeClr val="tx1"/>
            </a:solidFill>
          </a:ln>
        </p:spPr>
        <p:txBody>
          <a:bodyPr wrap="square" rtlCol="0">
            <a:noAutofit/>
          </a:bodyPr>
          <a:lstStyle/>
          <a:p>
            <a:r>
              <a:rPr lang="en-US" sz="1200" dirty="0"/>
              <a:t>Devices (screen, keyboard, lights, buttons, joysticks)</a:t>
            </a:r>
          </a:p>
        </p:txBody>
      </p:sp>
      <p:sp>
        <p:nvSpPr>
          <p:cNvPr id="10" name="TextBox 9">
            <a:extLst>
              <a:ext uri="{FF2B5EF4-FFF2-40B4-BE49-F238E27FC236}">
                <a16:creationId xmlns:a16="http://schemas.microsoft.com/office/drawing/2014/main" id="{6869E166-3C33-496C-B8EB-7F0CF11B3705}"/>
              </a:ext>
            </a:extLst>
          </p:cNvPr>
          <p:cNvSpPr txBox="1"/>
          <p:nvPr/>
        </p:nvSpPr>
        <p:spPr>
          <a:xfrm>
            <a:off x="6000205" y="3221083"/>
            <a:ext cx="2414451" cy="685800"/>
          </a:xfrm>
          <a:prstGeom prst="rect">
            <a:avLst/>
          </a:prstGeom>
          <a:solidFill>
            <a:schemeClr val="tx2">
              <a:lumMod val="20000"/>
              <a:lumOff val="80000"/>
              <a:alpha val="96000"/>
            </a:schemeClr>
          </a:solidFill>
          <a:ln>
            <a:solidFill>
              <a:schemeClr val="tx1"/>
            </a:solidFill>
          </a:ln>
        </p:spPr>
        <p:txBody>
          <a:bodyPr wrap="square" rtlCol="0">
            <a:noAutofit/>
          </a:bodyPr>
          <a:lstStyle/>
          <a:p>
            <a:r>
              <a:rPr lang="en-US" sz="1200" dirty="0"/>
              <a:t>Stack</a:t>
            </a:r>
          </a:p>
        </p:txBody>
      </p:sp>
      <p:sp>
        <p:nvSpPr>
          <p:cNvPr id="11" name="TextBox 10">
            <a:extLst>
              <a:ext uri="{FF2B5EF4-FFF2-40B4-BE49-F238E27FC236}">
                <a16:creationId xmlns:a16="http://schemas.microsoft.com/office/drawing/2014/main" id="{C5D242EA-D759-4EAD-89E9-E6DA7EA6F5A4}"/>
              </a:ext>
            </a:extLst>
          </p:cNvPr>
          <p:cNvSpPr txBox="1"/>
          <p:nvPr/>
        </p:nvSpPr>
        <p:spPr>
          <a:xfrm>
            <a:off x="6002382" y="2086247"/>
            <a:ext cx="2414451" cy="1080816"/>
          </a:xfrm>
          <a:prstGeom prst="rect">
            <a:avLst/>
          </a:prstGeom>
          <a:solidFill>
            <a:srgbClr val="92D050">
              <a:alpha val="50000"/>
            </a:srgbClr>
          </a:solidFill>
          <a:ln>
            <a:solidFill>
              <a:schemeClr val="tx1"/>
            </a:solidFill>
          </a:ln>
        </p:spPr>
        <p:txBody>
          <a:bodyPr wrap="square" rtlCol="0">
            <a:noAutofit/>
          </a:bodyPr>
          <a:lstStyle/>
          <a:p>
            <a:r>
              <a:rPr lang="en-US" sz="1200" dirty="0"/>
              <a:t>Heap</a:t>
            </a:r>
          </a:p>
        </p:txBody>
      </p:sp>
      <p:sp>
        <p:nvSpPr>
          <p:cNvPr id="13" name="TextBox 12">
            <a:extLst>
              <a:ext uri="{FF2B5EF4-FFF2-40B4-BE49-F238E27FC236}">
                <a16:creationId xmlns:a16="http://schemas.microsoft.com/office/drawing/2014/main" id="{360BE319-6E32-4132-A8B6-C7D451E3780A}"/>
              </a:ext>
            </a:extLst>
          </p:cNvPr>
          <p:cNvSpPr txBox="1"/>
          <p:nvPr/>
        </p:nvSpPr>
        <p:spPr>
          <a:xfrm>
            <a:off x="5242559" y="989511"/>
            <a:ext cx="685800" cy="276999"/>
          </a:xfrm>
          <a:prstGeom prst="rect">
            <a:avLst/>
          </a:prstGeom>
          <a:noFill/>
        </p:spPr>
        <p:txBody>
          <a:bodyPr wrap="square" rtlCol="0">
            <a:spAutoFit/>
          </a:bodyPr>
          <a:lstStyle/>
          <a:p>
            <a:pPr algn="r"/>
            <a:r>
              <a:rPr lang="en-US" sz="1200" b="1" dirty="0"/>
              <a:t>0000</a:t>
            </a:r>
          </a:p>
        </p:txBody>
      </p:sp>
      <p:sp>
        <p:nvSpPr>
          <p:cNvPr id="14" name="TextBox 13">
            <a:extLst>
              <a:ext uri="{FF2B5EF4-FFF2-40B4-BE49-F238E27FC236}">
                <a16:creationId xmlns:a16="http://schemas.microsoft.com/office/drawing/2014/main" id="{9D643EE0-F4CE-4EEE-A9BE-52810DBD5106}"/>
              </a:ext>
            </a:extLst>
          </p:cNvPr>
          <p:cNvSpPr txBox="1"/>
          <p:nvPr/>
        </p:nvSpPr>
        <p:spPr>
          <a:xfrm>
            <a:off x="5216433" y="4469445"/>
            <a:ext cx="685800" cy="276999"/>
          </a:xfrm>
          <a:prstGeom prst="rect">
            <a:avLst/>
          </a:prstGeom>
          <a:noFill/>
        </p:spPr>
        <p:txBody>
          <a:bodyPr wrap="square" rtlCol="0">
            <a:spAutoFit/>
          </a:bodyPr>
          <a:lstStyle/>
          <a:p>
            <a:pPr algn="r"/>
            <a:r>
              <a:rPr lang="en-US" sz="1200" b="1" dirty="0"/>
              <a:t>FFFF</a:t>
            </a:r>
          </a:p>
        </p:txBody>
      </p:sp>
      <p:sp>
        <p:nvSpPr>
          <p:cNvPr id="15" name="Arrow: Down 14">
            <a:extLst>
              <a:ext uri="{FF2B5EF4-FFF2-40B4-BE49-F238E27FC236}">
                <a16:creationId xmlns:a16="http://schemas.microsoft.com/office/drawing/2014/main" id="{C8FEBB4C-132E-4957-B23E-9CDF545232DB}"/>
              </a:ext>
            </a:extLst>
          </p:cNvPr>
          <p:cNvSpPr/>
          <p:nvPr/>
        </p:nvSpPr>
        <p:spPr>
          <a:xfrm>
            <a:off x="7768046" y="2112304"/>
            <a:ext cx="228600" cy="730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FF28F50-3266-4106-AA8B-2E0CD1B8DE94}"/>
              </a:ext>
            </a:extLst>
          </p:cNvPr>
          <p:cNvSpPr/>
          <p:nvPr/>
        </p:nvSpPr>
        <p:spPr>
          <a:xfrm rot="10800000">
            <a:off x="7772400" y="3418454"/>
            <a:ext cx="228600" cy="484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FA88327-A62B-4211-ABB6-62C8097BB923}"/>
              </a:ext>
            </a:extLst>
          </p:cNvPr>
          <p:cNvSpPr/>
          <p:nvPr/>
        </p:nvSpPr>
        <p:spPr>
          <a:xfrm rot="10800000">
            <a:off x="7785514" y="2977213"/>
            <a:ext cx="228600" cy="916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25794-569A-4CFA-83E0-9C5C21311197}"/>
              </a:ext>
            </a:extLst>
          </p:cNvPr>
          <p:cNvSpPr txBox="1"/>
          <p:nvPr/>
        </p:nvSpPr>
        <p:spPr>
          <a:xfrm>
            <a:off x="6223365" y="2796879"/>
            <a:ext cx="1600200" cy="369332"/>
          </a:xfrm>
          <a:prstGeom prst="rect">
            <a:avLst/>
          </a:prstGeom>
          <a:noFill/>
        </p:spPr>
        <p:txBody>
          <a:bodyPr wrap="square" rtlCol="0">
            <a:spAutoFit/>
          </a:bodyPr>
          <a:lstStyle/>
          <a:p>
            <a:r>
              <a:rPr lang="en-US" dirty="0">
                <a:solidFill>
                  <a:srgbClr val="FF0000"/>
                </a:solidFill>
              </a:rPr>
              <a:t>Stack Overflow</a:t>
            </a:r>
          </a:p>
        </p:txBody>
      </p:sp>
      <p:pic>
        <p:nvPicPr>
          <p:cNvPr id="21" name="Picture 20">
            <a:extLst>
              <a:ext uri="{FF2B5EF4-FFF2-40B4-BE49-F238E27FC236}">
                <a16:creationId xmlns:a16="http://schemas.microsoft.com/office/drawing/2014/main" id="{92FBEBF5-9A89-4FE7-8D81-418150E7275E}"/>
              </a:ext>
            </a:extLst>
          </p:cNvPr>
          <p:cNvPicPr>
            <a:picLocks noChangeAspect="1"/>
          </p:cNvPicPr>
          <p:nvPr/>
        </p:nvPicPr>
        <p:blipFill>
          <a:blip r:embed="rId3"/>
          <a:stretch>
            <a:fillRect/>
          </a:stretch>
        </p:blipFill>
        <p:spPr>
          <a:xfrm>
            <a:off x="213312" y="1128010"/>
            <a:ext cx="4953593" cy="2130128"/>
          </a:xfrm>
          <a:prstGeom prst="rect">
            <a:avLst/>
          </a:prstGeom>
        </p:spPr>
      </p:pic>
      <p:cxnSp>
        <p:nvCxnSpPr>
          <p:cNvPr id="20" name="Straight Arrow Connector 19">
            <a:extLst>
              <a:ext uri="{FF2B5EF4-FFF2-40B4-BE49-F238E27FC236}">
                <a16:creationId xmlns:a16="http://schemas.microsoft.com/office/drawing/2014/main" id="{DD72A350-833E-4E0B-8D89-87E1A8EAA8A1}"/>
              </a:ext>
            </a:extLst>
          </p:cNvPr>
          <p:cNvCxnSpPr>
            <a:cxnSpLocks/>
          </p:cNvCxnSpPr>
          <p:nvPr/>
        </p:nvCxnSpPr>
        <p:spPr>
          <a:xfrm>
            <a:off x="481149" y="1211647"/>
            <a:ext cx="5588725" cy="16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FF9AA-243C-448F-9147-15EEDF6FEC85}"/>
              </a:ext>
            </a:extLst>
          </p:cNvPr>
          <p:cNvCxnSpPr>
            <a:cxnSpLocks/>
          </p:cNvCxnSpPr>
          <p:nvPr/>
        </p:nvCxnSpPr>
        <p:spPr>
          <a:xfrm>
            <a:off x="1605591" y="1488646"/>
            <a:ext cx="4523065" cy="210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3E4316-3C8D-4D56-9A1F-E7E08EA503AB}"/>
              </a:ext>
            </a:extLst>
          </p:cNvPr>
          <p:cNvCxnSpPr>
            <a:cxnSpLocks/>
          </p:cNvCxnSpPr>
          <p:nvPr/>
        </p:nvCxnSpPr>
        <p:spPr>
          <a:xfrm>
            <a:off x="2352949" y="2304324"/>
            <a:ext cx="3775707" cy="2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0E41C5-F662-41D0-84AD-D7317DAA81B2}"/>
              </a:ext>
            </a:extLst>
          </p:cNvPr>
          <p:cNvCxnSpPr>
            <a:cxnSpLocks/>
          </p:cNvCxnSpPr>
          <p:nvPr/>
        </p:nvCxnSpPr>
        <p:spPr>
          <a:xfrm>
            <a:off x="2401934" y="1858867"/>
            <a:ext cx="3726722" cy="51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C5B8C-F542-4447-B4AA-1AA2FA5BC084}"/>
              </a:ext>
            </a:extLst>
          </p:cNvPr>
          <p:cNvCxnSpPr>
            <a:cxnSpLocks/>
          </p:cNvCxnSpPr>
          <p:nvPr/>
        </p:nvCxnSpPr>
        <p:spPr>
          <a:xfrm>
            <a:off x="1618705" y="2957817"/>
            <a:ext cx="4567647" cy="80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E46155E0-0058-402B-B2C3-C79352508BC4}"/>
              </a:ext>
            </a:extLst>
          </p:cNvPr>
          <p:cNvSpPr>
            <a:spLocks noGrp="1"/>
          </p:cNvSpPr>
          <p:nvPr>
            <p:ph idx="1"/>
          </p:nvPr>
        </p:nvSpPr>
        <p:spPr>
          <a:xfrm>
            <a:off x="297182" y="3577126"/>
            <a:ext cx="4274817" cy="1236168"/>
          </a:xfrm>
        </p:spPr>
        <p:txBody>
          <a:bodyPr>
            <a:normAutofit/>
          </a:bodyPr>
          <a:lstStyle/>
          <a:p>
            <a:r>
              <a:rPr lang="en-US" sz="1800" dirty="0"/>
              <a:t>Program flows from top to bottom</a:t>
            </a:r>
          </a:p>
          <a:p>
            <a:r>
              <a:rPr lang="en-US" sz="1800" dirty="0"/>
              <a:t>Heap and stack</a:t>
            </a:r>
          </a:p>
          <a:p>
            <a:r>
              <a:rPr lang="en-US" sz="1800" dirty="0"/>
              <a:t>Dividing program into subroutines </a:t>
            </a:r>
          </a:p>
        </p:txBody>
      </p:sp>
      <p:sp>
        <p:nvSpPr>
          <p:cNvPr id="24" name="TextBox 23">
            <a:extLst>
              <a:ext uri="{FF2B5EF4-FFF2-40B4-BE49-F238E27FC236}">
                <a16:creationId xmlns:a16="http://schemas.microsoft.com/office/drawing/2014/main" id="{7288A32C-12DC-4B29-841F-C56F69290DD8}"/>
              </a:ext>
            </a:extLst>
          </p:cNvPr>
          <p:cNvSpPr txBox="1"/>
          <p:nvPr/>
        </p:nvSpPr>
        <p:spPr>
          <a:xfrm>
            <a:off x="180163" y="3210069"/>
            <a:ext cx="2582091" cy="215444"/>
          </a:xfrm>
          <a:prstGeom prst="rect">
            <a:avLst/>
          </a:prstGeom>
          <a:noFill/>
        </p:spPr>
        <p:txBody>
          <a:bodyPr wrap="square" rtlCol="0">
            <a:spAutoFit/>
          </a:bodyPr>
          <a:lstStyle/>
          <a:p>
            <a:r>
              <a:rPr lang="en-US" sz="800" b="1" dirty="0">
                <a:solidFill>
                  <a:schemeClr val="accent1"/>
                </a:solidFill>
              </a:rPr>
              <a:t>From the arcade classic: Space Invaders, Taito 1978</a:t>
            </a:r>
          </a:p>
        </p:txBody>
      </p:sp>
      <p:cxnSp>
        <p:nvCxnSpPr>
          <p:cNvPr id="28" name="Straight Arrow Connector 27">
            <a:extLst>
              <a:ext uri="{FF2B5EF4-FFF2-40B4-BE49-F238E27FC236}">
                <a16:creationId xmlns:a16="http://schemas.microsoft.com/office/drawing/2014/main" id="{24A516A1-6C69-4AFA-BDE3-6BAFF38438E3}"/>
              </a:ext>
            </a:extLst>
          </p:cNvPr>
          <p:cNvCxnSpPr>
            <a:cxnSpLocks/>
          </p:cNvCxnSpPr>
          <p:nvPr/>
        </p:nvCxnSpPr>
        <p:spPr>
          <a:xfrm>
            <a:off x="2055714" y="1546220"/>
            <a:ext cx="4167651" cy="289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3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A5D-0D4B-4419-80F5-03EBF886FB2C}"/>
              </a:ext>
            </a:extLst>
          </p:cNvPr>
          <p:cNvSpPr>
            <a:spLocks noGrp="1"/>
          </p:cNvSpPr>
          <p:nvPr>
            <p:ph type="title"/>
          </p:nvPr>
        </p:nvSpPr>
        <p:spPr>
          <a:xfrm>
            <a:off x="76200" y="8861"/>
            <a:ext cx="8991600" cy="609600"/>
          </a:xfrm>
        </p:spPr>
        <p:txBody>
          <a:bodyPr/>
          <a:lstStyle/>
          <a:p>
            <a:r>
              <a:rPr lang="en-US" dirty="0"/>
              <a:t>Structured Programming</a:t>
            </a:r>
          </a:p>
        </p:txBody>
      </p:sp>
      <p:sp>
        <p:nvSpPr>
          <p:cNvPr id="4" name="Slide Number Placeholder 3">
            <a:extLst>
              <a:ext uri="{FF2B5EF4-FFF2-40B4-BE49-F238E27FC236}">
                <a16:creationId xmlns:a16="http://schemas.microsoft.com/office/drawing/2014/main" id="{4F6CD2AC-B479-430B-9926-38D0D06E6D6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TextBox 4">
            <a:extLst>
              <a:ext uri="{FF2B5EF4-FFF2-40B4-BE49-F238E27FC236}">
                <a16:creationId xmlns:a16="http://schemas.microsoft.com/office/drawing/2014/main" id="{FED4B782-72D9-4EDF-A300-787EC5B5C898}"/>
              </a:ext>
            </a:extLst>
          </p:cNvPr>
          <p:cNvSpPr txBox="1"/>
          <p:nvPr/>
        </p:nvSpPr>
        <p:spPr>
          <a:xfrm>
            <a:off x="2667106" y="549117"/>
            <a:ext cx="3411263" cy="4366003"/>
          </a:xfrm>
          <a:prstGeom prst="rect">
            <a:avLst/>
          </a:prstGeom>
          <a:noFill/>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char x = 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while(x&gt;0 &amp;&amp; x!=10)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if(x==3)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continue;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x = x - 1;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RET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F1038B6-173C-4A9D-929F-0FD9C718DB94}"/>
              </a:ext>
            </a:extLst>
          </p:cNvPr>
          <p:cNvSpPr/>
          <p:nvPr/>
        </p:nvSpPr>
        <p:spPr>
          <a:xfrm>
            <a:off x="220770" y="60838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7" name="TextBox 6">
            <a:extLst>
              <a:ext uri="{FF2B5EF4-FFF2-40B4-BE49-F238E27FC236}">
                <a16:creationId xmlns:a16="http://schemas.microsoft.com/office/drawing/2014/main" id="{384BB6DE-B2ED-4B2C-8BA5-338AA50CE2F8}"/>
              </a:ext>
            </a:extLst>
          </p:cNvPr>
          <p:cNvSpPr txBox="1"/>
          <p:nvPr/>
        </p:nvSpPr>
        <p:spPr>
          <a:xfrm>
            <a:off x="1803552" y="63266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Content Placeholder 2">
            <a:extLst>
              <a:ext uri="{FF2B5EF4-FFF2-40B4-BE49-F238E27FC236}">
                <a16:creationId xmlns:a16="http://schemas.microsoft.com/office/drawing/2014/main" id="{03343404-D0F4-4CCF-BAE1-FFEBA827123C}"/>
              </a:ext>
            </a:extLst>
          </p:cNvPr>
          <p:cNvSpPr>
            <a:spLocks noGrp="1"/>
          </p:cNvSpPr>
          <p:nvPr>
            <p:ph idx="1"/>
          </p:nvPr>
        </p:nvSpPr>
        <p:spPr>
          <a:xfrm>
            <a:off x="6078369" y="3238769"/>
            <a:ext cx="2608898" cy="1235662"/>
          </a:xfrm>
        </p:spPr>
        <p:txBody>
          <a:bodyPr>
            <a:noAutofit/>
          </a:bodyPr>
          <a:lstStyle/>
          <a:p>
            <a:r>
              <a:rPr lang="en-US" sz="2800" dirty="0"/>
              <a:t>Subroutines</a:t>
            </a:r>
          </a:p>
          <a:p>
            <a:r>
              <a:rPr lang="en-US" sz="2800" dirty="0"/>
              <a:t>No GOTOs</a:t>
            </a:r>
          </a:p>
        </p:txBody>
      </p:sp>
      <p:sp>
        <p:nvSpPr>
          <p:cNvPr id="9" name="TextBox 8">
            <a:extLst>
              <a:ext uri="{FF2B5EF4-FFF2-40B4-BE49-F238E27FC236}">
                <a16:creationId xmlns:a16="http://schemas.microsoft.com/office/drawing/2014/main" id="{2ED8F083-6A31-4323-97DF-77C7A2827D30}"/>
              </a:ext>
            </a:extLst>
          </p:cNvPr>
          <p:cNvSpPr txBox="1"/>
          <p:nvPr/>
        </p:nvSpPr>
        <p:spPr>
          <a:xfrm>
            <a:off x="3640182" y="632667"/>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0" name="Rectangle 9">
            <a:extLst>
              <a:ext uri="{FF2B5EF4-FFF2-40B4-BE49-F238E27FC236}">
                <a16:creationId xmlns:a16="http://schemas.microsoft.com/office/drawing/2014/main" id="{D7DCB004-8A96-4FD8-B4DB-7EE7D42774D7}"/>
              </a:ext>
            </a:extLst>
          </p:cNvPr>
          <p:cNvSpPr/>
          <p:nvPr/>
        </p:nvSpPr>
        <p:spPr>
          <a:xfrm>
            <a:off x="2708476" y="1873624"/>
            <a:ext cx="3235124" cy="941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1D28E0-9031-4310-8265-75C6107F20D7}"/>
              </a:ext>
            </a:extLst>
          </p:cNvPr>
          <p:cNvSpPr/>
          <p:nvPr/>
        </p:nvSpPr>
        <p:spPr>
          <a:xfrm>
            <a:off x="954485" y="2244729"/>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083DE-F792-45EE-AEEF-AD035F188C0D}"/>
              </a:ext>
            </a:extLst>
          </p:cNvPr>
          <p:cNvSpPr/>
          <p:nvPr/>
        </p:nvSpPr>
        <p:spPr>
          <a:xfrm>
            <a:off x="1143001" y="2619914"/>
            <a:ext cx="914400"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A6A558-BC17-4662-8952-19132DA08769}"/>
              </a:ext>
            </a:extLst>
          </p:cNvPr>
          <p:cNvSpPr/>
          <p:nvPr/>
        </p:nvSpPr>
        <p:spPr>
          <a:xfrm>
            <a:off x="2971800" y="3014361"/>
            <a:ext cx="2693893"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1E61-839E-459C-8C25-B980B9980023}"/>
              </a:ext>
            </a:extLst>
          </p:cNvPr>
          <p:cNvSpPr/>
          <p:nvPr/>
        </p:nvSpPr>
        <p:spPr>
          <a:xfrm>
            <a:off x="560295" y="3507418"/>
            <a:ext cx="883024" cy="42808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F1DEAC-DF06-4BBD-AACB-CBAAD596CF58}"/>
              </a:ext>
            </a:extLst>
          </p:cNvPr>
          <p:cNvSpPr/>
          <p:nvPr/>
        </p:nvSpPr>
        <p:spPr>
          <a:xfrm>
            <a:off x="273424" y="656641"/>
            <a:ext cx="1331258" cy="97493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3882E5-FBD9-473B-83CD-BF9285BDB38C}"/>
              </a:ext>
            </a:extLst>
          </p:cNvPr>
          <p:cNvSpPr/>
          <p:nvPr/>
        </p:nvSpPr>
        <p:spPr>
          <a:xfrm>
            <a:off x="2622177" y="584924"/>
            <a:ext cx="891987" cy="7059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7C9EF-25D8-4487-A3C1-68A9EE433D5B}"/>
              </a:ext>
            </a:extLst>
          </p:cNvPr>
          <p:cNvSpPr/>
          <p:nvPr/>
        </p:nvSpPr>
        <p:spPr>
          <a:xfrm>
            <a:off x="2953872" y="4188735"/>
            <a:ext cx="2147046" cy="71495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Different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7" name="Rectangle 6">
            <a:extLst>
              <a:ext uri="{FF2B5EF4-FFF2-40B4-BE49-F238E27FC236}">
                <a16:creationId xmlns:a16="http://schemas.microsoft.com/office/drawing/2014/main" id="{A8ED8201-C529-428C-B4F0-130FBA19108E}"/>
              </a:ext>
            </a:extLst>
          </p:cNvPr>
          <p:cNvSpPr/>
          <p:nvPr/>
        </p:nvSpPr>
        <p:spPr>
          <a:xfrm>
            <a:off x="227884" y="69342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8" name="TextBox 7">
            <a:extLst>
              <a:ext uri="{FF2B5EF4-FFF2-40B4-BE49-F238E27FC236}">
                <a16:creationId xmlns:a16="http://schemas.microsoft.com/office/drawing/2014/main" id="{307AD822-2C90-4062-9991-765CEB56C07C}"/>
              </a:ext>
            </a:extLst>
          </p:cNvPr>
          <p:cNvSpPr txBox="1"/>
          <p:nvPr/>
        </p:nvSpPr>
        <p:spPr>
          <a:xfrm>
            <a:off x="1810666" y="71770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7EF3B43-F6AF-401F-855A-595D429D4B0B}"/>
              </a:ext>
            </a:extLst>
          </p:cNvPr>
          <p:cNvSpPr txBox="1"/>
          <p:nvPr/>
        </p:nvSpPr>
        <p:spPr>
          <a:xfrm>
            <a:off x="2687473" y="1098965"/>
            <a:ext cx="1676293" cy="3541995"/>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p:txBody>
      </p:sp>
      <p:sp>
        <p:nvSpPr>
          <p:cNvPr id="10" name="TextBox 9">
            <a:extLst>
              <a:ext uri="{FF2B5EF4-FFF2-40B4-BE49-F238E27FC236}">
                <a16:creationId xmlns:a16="http://schemas.microsoft.com/office/drawing/2014/main" id="{1690DD12-0EBC-4BA1-985E-1865080BDAC9}"/>
              </a:ext>
            </a:extLst>
          </p:cNvPr>
          <p:cNvSpPr txBox="1"/>
          <p:nvPr/>
        </p:nvSpPr>
        <p:spPr>
          <a:xfrm>
            <a:off x="3297019" y="79118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1" name="TextBox 10">
            <a:extLst>
              <a:ext uri="{FF2B5EF4-FFF2-40B4-BE49-F238E27FC236}">
                <a16:creationId xmlns:a16="http://schemas.microsoft.com/office/drawing/2014/main" id="{4AEA2E46-6A5B-4276-AFF1-C56AC2B07379}"/>
              </a:ext>
            </a:extLst>
          </p:cNvPr>
          <p:cNvSpPr txBox="1"/>
          <p:nvPr/>
        </p:nvSpPr>
        <p:spPr>
          <a:xfrm>
            <a:off x="4440018" y="1107674"/>
            <a:ext cx="1869531" cy="3539430"/>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LDA    #0x05</a:t>
            </a: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TSTA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BEQ    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#0x0A,L0106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#0x03,L0104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BRA    L00104</a:t>
            </a: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JSR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JMP    _</a:t>
            </a:r>
            <a:r>
              <a:rPr lang="en-US" sz="1000" dirty="0" err="1">
                <a:solidFill>
                  <a:srgbClr val="000000"/>
                </a:solidFill>
                <a:latin typeface="Consolas" panose="020B0609020204030204" pitchFamily="49" charset="0"/>
                <a:cs typeface="Consolas" panose="020B0609020204030204" pitchFamily="49" charset="0"/>
              </a:rPr>
              <a:t>sayBye</a:t>
            </a:r>
            <a:endParaRPr lang="en-US" sz="1000" dirty="0"/>
          </a:p>
        </p:txBody>
      </p:sp>
      <p:sp>
        <p:nvSpPr>
          <p:cNvPr id="12" name="TextBox 11">
            <a:extLst>
              <a:ext uri="{FF2B5EF4-FFF2-40B4-BE49-F238E27FC236}">
                <a16:creationId xmlns:a16="http://schemas.microsoft.com/office/drawing/2014/main" id="{B2DB7429-8B21-42AD-BED8-5A617B89CA6E}"/>
              </a:ext>
            </a:extLst>
          </p:cNvPr>
          <p:cNvSpPr txBox="1"/>
          <p:nvPr/>
        </p:nvSpPr>
        <p:spPr>
          <a:xfrm>
            <a:off x="6838594" y="792533"/>
            <a:ext cx="823148"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Padauk</a:t>
            </a:r>
          </a:p>
        </p:txBody>
      </p:sp>
      <p:sp>
        <p:nvSpPr>
          <p:cNvPr id="13" name="TextBox 12">
            <a:extLst>
              <a:ext uri="{FF2B5EF4-FFF2-40B4-BE49-F238E27FC236}">
                <a16:creationId xmlns:a16="http://schemas.microsoft.com/office/drawing/2014/main" id="{F1398763-FF98-40E4-BDE1-23747C678701}"/>
              </a:ext>
            </a:extLst>
          </p:cNvPr>
          <p:cNvSpPr txBox="1"/>
          <p:nvPr/>
        </p:nvSpPr>
        <p:spPr>
          <a:xfrm>
            <a:off x="6385802" y="1098965"/>
            <a:ext cx="1676293" cy="3786486"/>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MOV     A, #0x05</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L00125:</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SUB     A, #0x01</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RET</a:t>
            </a:r>
            <a:endParaRPr lang="en-US" sz="1000" dirty="0"/>
          </a:p>
        </p:txBody>
      </p:sp>
      <p:sp>
        <p:nvSpPr>
          <p:cNvPr id="14" name="TextBox 13">
            <a:extLst>
              <a:ext uri="{FF2B5EF4-FFF2-40B4-BE49-F238E27FC236}">
                <a16:creationId xmlns:a16="http://schemas.microsoft.com/office/drawing/2014/main" id="{048D8927-308E-482C-ACF1-CA3C422D3CF5}"/>
              </a:ext>
            </a:extLst>
          </p:cNvPr>
          <p:cNvSpPr txBox="1"/>
          <p:nvPr/>
        </p:nvSpPr>
        <p:spPr>
          <a:xfrm>
            <a:off x="5010277" y="799897"/>
            <a:ext cx="777052"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68HC08</a:t>
            </a:r>
          </a:p>
        </p:txBody>
      </p:sp>
      <p:sp>
        <p:nvSpPr>
          <p:cNvPr id="15" name="Rectangle 14">
            <a:extLst>
              <a:ext uri="{FF2B5EF4-FFF2-40B4-BE49-F238E27FC236}">
                <a16:creationId xmlns:a16="http://schemas.microsoft.com/office/drawing/2014/main" id="{3D942366-37E6-479A-82AD-C1EE584218C0}"/>
              </a:ext>
            </a:extLst>
          </p:cNvPr>
          <p:cNvSpPr/>
          <p:nvPr/>
        </p:nvSpPr>
        <p:spPr>
          <a:xfrm>
            <a:off x="2944257" y="3699666"/>
            <a:ext cx="4971018" cy="344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EC8CC6-B9EC-4257-95BB-5BF525F2BF59}"/>
              </a:ext>
            </a:extLst>
          </p:cNvPr>
          <p:cNvSpPr/>
          <p:nvPr/>
        </p:nvSpPr>
        <p:spPr>
          <a:xfrm>
            <a:off x="6638925" y="1790700"/>
            <a:ext cx="1318502" cy="210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64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Virtual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7" name="Rectangle 6">
            <a:extLst>
              <a:ext uri="{FF2B5EF4-FFF2-40B4-BE49-F238E27FC236}">
                <a16:creationId xmlns:a16="http://schemas.microsoft.com/office/drawing/2014/main" id="{A068DBF3-47B3-4CE5-8D64-3568CB729567}"/>
              </a:ext>
            </a:extLst>
          </p:cNvPr>
          <p:cNvSpPr/>
          <p:nvPr/>
        </p:nvSpPr>
        <p:spPr>
          <a:xfrm>
            <a:off x="185057" y="928009"/>
            <a:ext cx="2057400" cy="107279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a:solidFill>
                  <a:srgbClr val="000000"/>
                </a:solidFill>
                <a:latin typeface="Consolas" panose="020B0609020204030204" pitchFamily="49" charset="0"/>
                <a:ea typeface="Calibri" panose="020F0502020204030204" pitchFamily="34" charset="0"/>
                <a:cs typeface="Consolas" panose="020B0609020204030204" pitchFamily="49" charset="0"/>
              </a:rPr>
              <a:t>do_fun</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and</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continue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5ED12E0-5409-4243-919F-A1341C50EF2A}"/>
              </a:ext>
            </a:extLst>
          </p:cNvPr>
          <p:cNvSpPr txBox="1"/>
          <p:nvPr/>
        </p:nvSpPr>
        <p:spPr>
          <a:xfrm>
            <a:off x="1587217" y="6854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TextBox 8">
            <a:extLst>
              <a:ext uri="{FF2B5EF4-FFF2-40B4-BE49-F238E27FC236}">
                <a16:creationId xmlns:a16="http://schemas.microsoft.com/office/drawing/2014/main" id="{7A584A56-26D1-4BFB-8A53-CC8012CB3DBC}"/>
              </a:ext>
            </a:extLst>
          </p:cNvPr>
          <p:cNvSpPr txBox="1"/>
          <p:nvPr/>
        </p:nvSpPr>
        <p:spPr>
          <a:xfrm>
            <a:off x="2242457" y="928009"/>
            <a:ext cx="2514600" cy="3905813"/>
          </a:xfrm>
          <a:prstGeom prst="rect">
            <a:avLst/>
          </a:prstGeom>
          <a:noFill/>
          <a:ln>
            <a:solidFill>
              <a:schemeClr val="accent1"/>
            </a:solidFill>
          </a:ln>
        </p:spPr>
        <p:txBody>
          <a:bodyPr wrap="square" rtlCol="0">
            <a:spAutoFit/>
          </a:bodyPr>
          <a:lstStyle/>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2        0 LOAD_CONST           1 (5)</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3        4 SETUP_LOOP          38 (to 44)</a:t>
            </a:r>
          </a:p>
          <a:p>
            <a:pPr>
              <a:lnSpc>
                <a:spcPct val="107000"/>
              </a:lnSpc>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6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8 LOAD_CONST           2 (0)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10 COMPARE_OP           4 (&gt;)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12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14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16 LOAD_CONST           3 (10)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18 COMPARE_OP           3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20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4       22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24 LOAD_CONST           4 (3)</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26 COMPARE_OP           2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28 POP_JUMP_IF_FALSE   32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5       30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6  &gt;&gt;   32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34 LOAD_CONST           5 (1)</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36 BINARY_SUBTRACT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38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42 POP_BLOCK</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44 LOAD_CONST           0 (None)</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46 RETURN_VALUE</a:t>
            </a:r>
            <a:endParaRPr lang="en-US" sz="800" dirty="0"/>
          </a:p>
        </p:txBody>
      </p:sp>
      <p:sp>
        <p:nvSpPr>
          <p:cNvPr id="10" name="Rectangle 9">
            <a:extLst>
              <a:ext uri="{FF2B5EF4-FFF2-40B4-BE49-F238E27FC236}">
                <a16:creationId xmlns:a16="http://schemas.microsoft.com/office/drawing/2014/main" id="{ADE0F17D-4F38-456D-8E18-05ECF3EE9CEA}"/>
              </a:ext>
            </a:extLst>
          </p:cNvPr>
          <p:cNvSpPr/>
          <p:nvPr/>
        </p:nvSpPr>
        <p:spPr>
          <a:xfrm>
            <a:off x="5176192" y="934540"/>
            <a:ext cx="2378414" cy="1714380"/>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&gt;0 &amp;&amp;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DAF8EB9-3C66-4200-8F63-C51C0B409E98}"/>
              </a:ext>
            </a:extLst>
          </p:cNvPr>
          <p:cNvSpPr txBox="1"/>
          <p:nvPr/>
        </p:nvSpPr>
        <p:spPr>
          <a:xfrm>
            <a:off x="7313382" y="68831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2" name="TextBox 11">
            <a:extLst>
              <a:ext uri="{FF2B5EF4-FFF2-40B4-BE49-F238E27FC236}">
                <a16:creationId xmlns:a16="http://schemas.microsoft.com/office/drawing/2014/main" id="{189DC549-FECC-40BE-9C6E-C2F916F08C50}"/>
              </a:ext>
            </a:extLst>
          </p:cNvPr>
          <p:cNvSpPr txBox="1"/>
          <p:nvPr/>
        </p:nvSpPr>
        <p:spPr>
          <a:xfrm>
            <a:off x="7554605" y="934540"/>
            <a:ext cx="1389097" cy="3016210"/>
          </a:xfrm>
          <a:prstGeom prst="rect">
            <a:avLst/>
          </a:prstGeom>
          <a:noFill/>
          <a:ln>
            <a:solidFill>
              <a:schemeClr val="accent1"/>
            </a:solidFill>
          </a:ln>
        </p:spPr>
        <p:txBody>
          <a:bodyPr wrap="square" rtlCol="0">
            <a:spAutoFit/>
          </a:bodyPr>
          <a:lstStyle/>
          <a:p>
            <a:r>
              <a:rPr lang="en-US" sz="1000" dirty="0"/>
              <a:t> 0: iconst_5</a:t>
            </a:r>
          </a:p>
          <a:p>
            <a:r>
              <a:rPr lang="en-US" sz="1000" dirty="0"/>
              <a:t> 1: istore_0                  a</a:t>
            </a:r>
          </a:p>
          <a:p>
            <a:endParaRPr lang="en-US" sz="1000" dirty="0"/>
          </a:p>
          <a:p>
            <a:r>
              <a:rPr lang="en-US" sz="1000" dirty="0"/>
              <a:t> 2: iload_0                    a</a:t>
            </a:r>
          </a:p>
          <a:p>
            <a:r>
              <a:rPr lang="en-US" sz="1000" dirty="0"/>
              <a:t> 3: </a:t>
            </a:r>
            <a:r>
              <a:rPr lang="en-US" sz="1000" dirty="0" err="1"/>
              <a:t>ifle</a:t>
            </a:r>
            <a:r>
              <a:rPr lang="en-US" sz="1000" dirty="0"/>
              <a:t>                   27</a:t>
            </a:r>
          </a:p>
          <a:p>
            <a:r>
              <a:rPr lang="en-US" sz="1000" dirty="0"/>
              <a:t> 6: iload_0                    a</a:t>
            </a:r>
          </a:p>
          <a:p>
            <a:r>
              <a:rPr lang="en-US" sz="1000" dirty="0"/>
              <a:t> 7: </a:t>
            </a:r>
            <a:r>
              <a:rPr lang="en-US" sz="1000" dirty="0" err="1"/>
              <a:t>bipush</a:t>
            </a:r>
            <a:r>
              <a:rPr lang="en-US" sz="1000" dirty="0"/>
              <a:t>            10</a:t>
            </a:r>
          </a:p>
          <a:p>
            <a:r>
              <a:rPr lang="en-US" sz="1000" dirty="0"/>
              <a:t> 9: </a:t>
            </a:r>
            <a:r>
              <a:rPr lang="en-US" sz="1000" dirty="0" err="1"/>
              <a:t>if_icmpeq</a:t>
            </a:r>
            <a:r>
              <a:rPr lang="en-US" sz="1000" dirty="0"/>
              <a:t>      27</a:t>
            </a:r>
          </a:p>
          <a:p>
            <a:endParaRPr lang="en-US" sz="1000" dirty="0"/>
          </a:p>
          <a:p>
            <a:r>
              <a:rPr lang="en-US" sz="1000" dirty="0"/>
              <a:t>12: iload_0                   a</a:t>
            </a:r>
          </a:p>
          <a:p>
            <a:r>
              <a:rPr lang="en-US" sz="1000" dirty="0"/>
              <a:t>13: iconst_3</a:t>
            </a:r>
          </a:p>
          <a:p>
            <a:r>
              <a:rPr lang="en-US" sz="1000" dirty="0"/>
              <a:t>14: </a:t>
            </a:r>
            <a:r>
              <a:rPr lang="en-US" sz="1000" dirty="0" err="1"/>
              <a:t>if_icmpne</a:t>
            </a:r>
            <a:r>
              <a:rPr lang="en-US" sz="1000" dirty="0"/>
              <a:t>     20</a:t>
            </a:r>
          </a:p>
          <a:p>
            <a:r>
              <a:rPr lang="en-US" sz="1000" dirty="0"/>
              <a:t>17: </a:t>
            </a:r>
            <a:r>
              <a:rPr lang="en-US" sz="1000" dirty="0" err="1"/>
              <a:t>goto</a:t>
            </a:r>
            <a:r>
              <a:rPr lang="en-US" sz="1000" dirty="0"/>
              <a:t>               2</a:t>
            </a:r>
          </a:p>
          <a:p>
            <a:r>
              <a:rPr lang="en-US" sz="1000" dirty="0"/>
              <a:t>20: iload_0                   a</a:t>
            </a:r>
          </a:p>
          <a:p>
            <a:r>
              <a:rPr lang="en-US" sz="1000" dirty="0"/>
              <a:t>21: iconst_1</a:t>
            </a:r>
          </a:p>
          <a:p>
            <a:r>
              <a:rPr lang="en-US" sz="1000" dirty="0"/>
              <a:t>22: </a:t>
            </a:r>
            <a:r>
              <a:rPr lang="en-US" sz="1000" dirty="0" err="1"/>
              <a:t>isub</a:t>
            </a:r>
            <a:endParaRPr lang="en-US" sz="1000" dirty="0"/>
          </a:p>
          <a:p>
            <a:r>
              <a:rPr lang="en-US" sz="1000" dirty="0"/>
              <a:t>23: istore_0</a:t>
            </a:r>
          </a:p>
          <a:p>
            <a:r>
              <a:rPr lang="en-US" sz="1000" dirty="0"/>
              <a:t>24: </a:t>
            </a:r>
            <a:r>
              <a:rPr lang="en-US" sz="1000" dirty="0" err="1"/>
              <a:t>goto</a:t>
            </a:r>
            <a:r>
              <a:rPr lang="en-US" sz="1000" dirty="0"/>
              <a:t>              2</a:t>
            </a:r>
          </a:p>
          <a:p>
            <a:r>
              <a:rPr lang="en-US" sz="1000" dirty="0"/>
              <a:t>27: return</a:t>
            </a:r>
          </a:p>
        </p:txBody>
      </p:sp>
      <p:sp>
        <p:nvSpPr>
          <p:cNvPr id="13" name="Rectangle 12">
            <a:extLst>
              <a:ext uri="{FF2B5EF4-FFF2-40B4-BE49-F238E27FC236}">
                <a16:creationId xmlns:a16="http://schemas.microsoft.com/office/drawing/2014/main" id="{FC2BB4D3-6BD1-45D9-B50C-A68DBDF42CC3}"/>
              </a:ext>
            </a:extLst>
          </p:cNvPr>
          <p:cNvSpPr/>
          <p:nvPr/>
        </p:nvSpPr>
        <p:spPr>
          <a:xfrm>
            <a:off x="899160" y="1273467"/>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52DF03-5F65-4817-AC61-1FE4666390D8}"/>
              </a:ext>
            </a:extLst>
          </p:cNvPr>
          <p:cNvSpPr/>
          <p:nvPr/>
        </p:nvSpPr>
        <p:spPr>
          <a:xfrm>
            <a:off x="2709489" y="1537608"/>
            <a:ext cx="1818968" cy="1162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3BCD40-98F9-480C-99B7-6C273D656E07}"/>
              </a:ext>
            </a:extLst>
          </p:cNvPr>
          <p:cNvSpPr/>
          <p:nvPr/>
        </p:nvSpPr>
        <p:spPr>
          <a:xfrm>
            <a:off x="5876108" y="1321364"/>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5A5A5E-47F6-40DC-8E13-59A482660682}"/>
              </a:ext>
            </a:extLst>
          </p:cNvPr>
          <p:cNvSpPr/>
          <p:nvPr/>
        </p:nvSpPr>
        <p:spPr>
          <a:xfrm>
            <a:off x="7593873" y="1402625"/>
            <a:ext cx="1293223" cy="89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Magnetic Disk 16">
            <a:extLst>
              <a:ext uri="{FF2B5EF4-FFF2-40B4-BE49-F238E27FC236}">
                <a16:creationId xmlns:a16="http://schemas.microsoft.com/office/drawing/2014/main" id="{0DC7375F-1A10-432F-8F87-9DCD88592928}"/>
              </a:ext>
            </a:extLst>
          </p:cNvPr>
          <p:cNvSpPr/>
          <p:nvPr/>
        </p:nvSpPr>
        <p:spPr>
          <a:xfrm>
            <a:off x="810942" y="3543672"/>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F78C053B-FE68-4B5E-A580-0B83548D3EF8}"/>
              </a:ext>
            </a:extLst>
          </p:cNvPr>
          <p:cNvSpPr/>
          <p:nvPr/>
        </p:nvSpPr>
        <p:spPr>
          <a:xfrm>
            <a:off x="5877718" y="2993949"/>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DA8C825-35E5-4A66-BB61-FA65FA102B3A}"/>
              </a:ext>
            </a:extLst>
          </p:cNvPr>
          <p:cNvCxnSpPr>
            <a:cxnSpLocks/>
          </p:cNvCxnSpPr>
          <p:nvPr/>
        </p:nvCxnSpPr>
        <p:spPr>
          <a:xfrm flipH="1">
            <a:off x="1298120" y="2699658"/>
            <a:ext cx="927927" cy="101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45678E-1F05-451E-9DE0-52192F0FC4D2}"/>
              </a:ext>
            </a:extLst>
          </p:cNvPr>
          <p:cNvCxnSpPr>
            <a:cxnSpLocks/>
          </p:cNvCxnSpPr>
          <p:nvPr/>
        </p:nvCxnSpPr>
        <p:spPr>
          <a:xfrm flipH="1">
            <a:off x="6365399" y="2791569"/>
            <a:ext cx="1189207" cy="34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BF5CC8-A487-4545-80B3-E71654D1BEDE}"/>
              </a:ext>
            </a:extLst>
          </p:cNvPr>
          <p:cNvSpPr txBox="1"/>
          <p:nvPr/>
        </p:nvSpPr>
        <p:spPr>
          <a:xfrm>
            <a:off x="6022499" y="3353154"/>
            <a:ext cx="685800" cy="369332"/>
          </a:xfrm>
          <a:prstGeom prst="rect">
            <a:avLst/>
          </a:prstGeom>
          <a:noFill/>
        </p:spPr>
        <p:txBody>
          <a:bodyPr wrap="square" rtlCol="0">
            <a:spAutoFit/>
          </a:bodyPr>
          <a:lstStyle/>
          <a:p>
            <a:r>
              <a:rPr lang="en-US" dirty="0"/>
              <a:t>.class</a:t>
            </a:r>
          </a:p>
        </p:txBody>
      </p:sp>
      <p:sp>
        <p:nvSpPr>
          <p:cNvPr id="30" name="TextBox 29">
            <a:extLst>
              <a:ext uri="{FF2B5EF4-FFF2-40B4-BE49-F238E27FC236}">
                <a16:creationId xmlns:a16="http://schemas.microsoft.com/office/drawing/2014/main" id="{664FECFF-9421-4440-8041-770FB2D6C33A}"/>
              </a:ext>
            </a:extLst>
          </p:cNvPr>
          <p:cNvSpPr txBox="1"/>
          <p:nvPr/>
        </p:nvSpPr>
        <p:spPr>
          <a:xfrm>
            <a:off x="986182" y="3919793"/>
            <a:ext cx="623875" cy="369332"/>
          </a:xfrm>
          <a:prstGeom prst="rect">
            <a:avLst/>
          </a:prstGeom>
          <a:noFill/>
        </p:spPr>
        <p:txBody>
          <a:bodyPr wrap="square" rtlCol="0">
            <a:spAutoFit/>
          </a:bodyPr>
          <a:lstStyle/>
          <a:p>
            <a:r>
              <a:rPr lang="en-US" dirty="0"/>
              <a:t>.</a:t>
            </a:r>
            <a:r>
              <a:rPr lang="en-US" dirty="0" err="1"/>
              <a:t>pyc</a:t>
            </a:r>
            <a:endParaRPr lang="en-US" dirty="0"/>
          </a:p>
        </p:txBody>
      </p:sp>
      <p:sp>
        <p:nvSpPr>
          <p:cNvPr id="31" name="Rectangle 30">
            <a:extLst>
              <a:ext uri="{FF2B5EF4-FFF2-40B4-BE49-F238E27FC236}">
                <a16:creationId xmlns:a16="http://schemas.microsoft.com/office/drawing/2014/main" id="{37BA2BE4-E45C-4305-9CB8-54A2F21E8985}"/>
              </a:ext>
            </a:extLst>
          </p:cNvPr>
          <p:cNvSpPr/>
          <p:nvPr/>
        </p:nvSpPr>
        <p:spPr>
          <a:xfrm>
            <a:off x="4993798" y="4153130"/>
            <a:ext cx="3962967" cy="584775"/>
          </a:xfrm>
          <a:prstGeom prst="rect">
            <a:avLst/>
          </a:prstGeom>
        </p:spPr>
        <p:txBody>
          <a:bodyPr wrap="square">
            <a:spAutoFit/>
          </a:bodyPr>
          <a:lstStyle/>
          <a:p>
            <a:r>
              <a:rPr lang="en-US" sz="1600" dirty="0">
                <a:hlinkClick r:id="rId3"/>
              </a:rPr>
              <a:t>https://medium.com/dailyjs/understanding-v8s-bytecode-317d46c94775</a:t>
            </a:r>
            <a:endParaRPr lang="en-US" sz="1600" dirty="0"/>
          </a:p>
        </p:txBody>
      </p:sp>
      <p:sp>
        <p:nvSpPr>
          <p:cNvPr id="21" name="Rectangle 20">
            <a:extLst>
              <a:ext uri="{FF2B5EF4-FFF2-40B4-BE49-F238E27FC236}">
                <a16:creationId xmlns:a16="http://schemas.microsoft.com/office/drawing/2014/main" id="{DA2A6F32-67FC-44DC-8853-C604AB2704F9}"/>
              </a:ext>
            </a:extLst>
          </p:cNvPr>
          <p:cNvSpPr/>
          <p:nvPr/>
        </p:nvSpPr>
        <p:spPr>
          <a:xfrm>
            <a:off x="6037762" y="1680711"/>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D7EE27-7FAF-4864-B9B7-9A3B42AFDB13}"/>
              </a:ext>
            </a:extLst>
          </p:cNvPr>
          <p:cNvSpPr/>
          <p:nvPr/>
        </p:nvSpPr>
        <p:spPr>
          <a:xfrm>
            <a:off x="7650479" y="2791569"/>
            <a:ext cx="1074421" cy="199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4C5A2C1-48DD-4628-A135-1323774803DB}"/>
              </a:ext>
            </a:extLst>
          </p:cNvPr>
          <p:cNvSpPr/>
          <p:nvPr/>
        </p:nvSpPr>
        <p:spPr>
          <a:xfrm>
            <a:off x="1018087" y="1614036"/>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ADFB9-0973-4341-87C0-F96D61D81D08}"/>
              </a:ext>
            </a:extLst>
          </p:cNvPr>
          <p:cNvSpPr/>
          <p:nvPr/>
        </p:nvSpPr>
        <p:spPr>
          <a:xfrm>
            <a:off x="2697479" y="3371851"/>
            <a:ext cx="170307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1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28" grpId="0"/>
      <p:bldP spid="30" grpId="0"/>
      <p:bldP spid="31" grpId="0"/>
      <p:bldP spid="21"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p:txBody>
          <a:bodyPr/>
          <a:lstStyle/>
          <a:p>
            <a:r>
              <a:rPr lang="en-US" dirty="0"/>
              <a:t>Memory Structure (</a:t>
            </a:r>
            <a:r>
              <a:rPr lang="en-US" dirty="0">
                <a:solidFill>
                  <a:srgbClr val="7F0055"/>
                </a:solidFill>
              </a:rPr>
              <a:t>struct</a:t>
            </a:r>
            <a:r>
              <a:rPr lang="en-US" dirty="0"/>
              <a:t>)</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4800600" y="1261005"/>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4800600" y="974966"/>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318546" y="898766"/>
            <a:ext cx="3339181" cy="357456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12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20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Padding        //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8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sizeof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20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48</a:t>
            </a:r>
          </a:p>
          <a:p>
            <a:pPr>
              <a:lnSpc>
                <a:spcPct val="107000"/>
              </a:lnSpc>
            </a:pPr>
            <a:endPar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-34.00;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4880481" y="316891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5650907" y="321508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4800600" y="3066426"/>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4800600" y="2780387"/>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4630961" y="340533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4879630" y="370404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4651030" y="393425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5650906" y="3463993"/>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5650905" y="371035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5649203" y="395657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5648352" y="3950939"/>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3987124" y="1715387"/>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4006706" y="3478083"/>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Tree>
    <p:extLst>
      <p:ext uri="{BB962C8B-B14F-4D97-AF65-F5344CB8AC3E}">
        <p14:creationId xmlns:p14="http://schemas.microsoft.com/office/powerpoint/2010/main" val="3405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6" end="6"/>
                                            </p:txEl>
                                          </p:spTgt>
                                        </p:tgtEl>
                                        <p:attrNameLst>
                                          <p:attrName>style.visibility</p:attrName>
                                        </p:attrNameLst>
                                      </p:cBhvr>
                                      <p:to>
                                        <p:strVal val="visible"/>
                                      </p:to>
                                    </p:set>
                                    <p:animEffect transition="in" filter="fade">
                                      <p:cBhvr>
                                        <p:cTn id="10" dur="500"/>
                                        <p:tgtEl>
                                          <p:spTgt spid="31">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fade">
                                      <p:cBhvr>
                                        <p:cTn id="15" dur="500"/>
                                        <p:tgtEl>
                                          <p:spTgt spid="31">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500"/>
                                        <p:tgtEl>
                                          <p:spTgt spid="31">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Effect transition="in" filter="fade">
                                      <p:cBhvr>
                                        <p:cTn id="23" dur="500"/>
                                        <p:tgtEl>
                                          <p:spTgt spid="31">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animEffect transition="in" filter="fade">
                                      <p:cBhvr>
                                        <p:cTn id="27" dur="500"/>
                                        <p:tgtEl>
                                          <p:spTgt spid="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8" end="8"/>
                                            </p:txEl>
                                          </p:spTgt>
                                        </p:tgtEl>
                                        <p:attrNameLst>
                                          <p:attrName>style.visibility</p:attrName>
                                        </p:attrNameLst>
                                      </p:cBhvr>
                                      <p:to>
                                        <p:strVal val="visible"/>
                                      </p:to>
                                    </p:set>
                                    <p:animEffect transition="in" filter="fade">
                                      <p:cBhvr>
                                        <p:cTn id="32" dur="500"/>
                                        <p:tgtEl>
                                          <p:spTgt spid="3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4" end="4"/>
                                            </p:txEl>
                                          </p:spTgt>
                                        </p:tgtEl>
                                        <p:attrNameLst>
                                          <p:attrName>style.visibility</p:attrName>
                                        </p:attrNameLst>
                                      </p:cBhvr>
                                      <p:to>
                                        <p:strVal val="visible"/>
                                      </p:to>
                                    </p:set>
                                    <p:animEffect transition="in" filter="fade">
                                      <p:cBhvr>
                                        <p:cTn id="42" dur="500"/>
                                        <p:tgtEl>
                                          <p:spTgt spid="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xEl>
                                              <p:pRg st="12" end="12"/>
                                            </p:txEl>
                                          </p:spTgt>
                                        </p:tgtEl>
                                        <p:attrNameLst>
                                          <p:attrName>style.visibility</p:attrName>
                                        </p:attrNameLst>
                                      </p:cBhvr>
                                      <p:to>
                                        <p:strVal val="visible"/>
                                      </p:to>
                                    </p:set>
                                    <p:animEffect transition="in" filter="fade">
                                      <p:cBhvr>
                                        <p:cTn id="47" dur="500"/>
                                        <p:tgtEl>
                                          <p:spTgt spid="31">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xEl>
                                              <p:pRg st="13" end="13"/>
                                            </p:txEl>
                                          </p:spTgt>
                                        </p:tgtEl>
                                        <p:attrNameLst>
                                          <p:attrName>style.visibility</p:attrName>
                                        </p:attrNameLst>
                                      </p:cBhvr>
                                      <p:to>
                                        <p:strVal val="visible"/>
                                      </p:to>
                                    </p:set>
                                    <p:animEffect transition="in" filter="fade">
                                      <p:cBhvr>
                                        <p:cTn id="90" dur="500"/>
                                        <p:tgtEl>
                                          <p:spTgt spid="31">
                                            <p:txEl>
                                              <p:pRg st="13" end="13"/>
                                            </p:txEl>
                                          </p:spTgt>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1">
                                            <p:txEl>
                                              <p:pRg st="15" end="15"/>
                                            </p:txEl>
                                          </p:spTgt>
                                        </p:tgtEl>
                                        <p:attrNameLst>
                                          <p:attrName>style.visibility</p:attrName>
                                        </p:attrNameLst>
                                      </p:cBhvr>
                                      <p:to>
                                        <p:strVal val="visible"/>
                                      </p:to>
                                    </p:set>
                                    <p:animEffect transition="in" filter="fade">
                                      <p:cBhvr>
                                        <p:cTn id="132" dur="500"/>
                                        <p:tgtEl>
                                          <p:spTgt spid="31">
                                            <p:txEl>
                                              <p:pRg st="15" end="1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xEl>
                                              <p:pRg st="16" end="16"/>
                                            </p:txEl>
                                          </p:spTgt>
                                        </p:tgtEl>
                                        <p:attrNameLst>
                                          <p:attrName>style.visibility</p:attrName>
                                        </p:attrNameLst>
                                      </p:cBhvr>
                                      <p:to>
                                        <p:strVal val="visible"/>
                                      </p:to>
                                    </p:set>
                                    <p:animEffect transition="in" filter="fade">
                                      <p:cBhvr>
                                        <p:cTn id="137" dur="500"/>
                                        <p:tgtEl>
                                          <p:spTgt spid="3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2" grpId="0" animBg="1"/>
      <p:bldP spid="23" grpId="0"/>
      <p:bldP spid="25" grpId="0"/>
      <p:bldP spid="26" grpId="0"/>
      <p:bldP spid="27" grpId="0"/>
      <p:bldP spid="28" grpId="0" animBg="1"/>
      <p:bldP spid="29" grpId="0" animBg="1"/>
      <p:bldP spid="30" grpId="0" animBg="1"/>
      <p:bldP spid="33" grpId="0"/>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28299</TotalTime>
  <Words>9475</Words>
  <Application>Microsoft Office PowerPoint</Application>
  <PresentationFormat>On-screen Show (16:9)</PresentationFormat>
  <Paragraphs>1141</Paragraphs>
  <Slides>20</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20</vt:i4>
      </vt:variant>
    </vt:vector>
  </HeadingPairs>
  <TitlesOfParts>
    <vt:vector size="31"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Evolution of OO</vt:lpstr>
      <vt:lpstr>See Also</vt:lpstr>
      <vt:lpstr>Some Assembly Required</vt:lpstr>
      <vt:lpstr>Some Assembly Required</vt:lpstr>
      <vt:lpstr>Birth of Concepts</vt:lpstr>
      <vt:lpstr>Structured Programming</vt:lpstr>
      <vt:lpstr>Different Machines</vt:lpstr>
      <vt:lpstr>Virtual Machines</vt:lpstr>
      <vt:lpstr>Memory Structure (struct)</vt:lpstr>
      <vt:lpstr>Related Functions</vt:lpstr>
      <vt:lpstr>Encapsulation</vt:lpstr>
      <vt:lpstr>Encapsulation</vt:lpstr>
      <vt:lpstr>Python “this”</vt:lpstr>
      <vt:lpstr>Nesting ( Not Inheritance)</vt:lpstr>
      <vt:lpstr>Inheritance</vt:lpstr>
      <vt:lpstr>Inheritance</vt:lpstr>
      <vt:lpstr>Pointers to Functions</vt:lpstr>
      <vt:lpstr>Polymorphism</vt:lpstr>
      <vt:lpstr>Polymorphism</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548</cp:revision>
  <cp:lastPrinted>2018-07-29T22:26:15Z</cp:lastPrinted>
  <dcterms:created xsi:type="dcterms:W3CDTF">2015-07-04T21:12:26Z</dcterms:created>
  <dcterms:modified xsi:type="dcterms:W3CDTF">2020-01-15T01:23:42Z</dcterms:modified>
</cp:coreProperties>
</file>